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21383625" cy="30275213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26" d="100"/>
          <a:sy n="26" d="100"/>
        </p:scale>
        <p:origin x="291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56A5E-8D4F-4942-AAF3-D035E6933905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01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53A24-9602-4FB7-8990-1D41D92F03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85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816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200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601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335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475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44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260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787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44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946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2F454-E557-4565-97E4-D8D039E87D34}" type="datetimeFigureOut">
              <a:rPr lang="pl-PL" smtClean="0"/>
              <a:t>13.09.2023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06C40-9BF8-4A94-AB81-258EF63112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118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1B91895-4842-46EB-8A1F-790C21984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" y="0"/>
            <a:ext cx="21382212" cy="30275213"/>
          </a:xfrm>
          <a:prstGeom prst="rect">
            <a:avLst/>
          </a:prstGeom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89FF9CA2-BF15-4868-A490-9E1F2151A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3500" y="3619500"/>
            <a:ext cx="19316699" cy="23355299"/>
          </a:xfrm>
        </p:spPr>
        <p:txBody>
          <a:bodyPr>
            <a:normAutofit fontScale="32500" lnSpcReduction="20000"/>
          </a:bodyPr>
          <a:lstStyle/>
          <a:p>
            <a:endParaRPr lang="pl-PL" b="1" dirty="0"/>
          </a:p>
          <a:p>
            <a:r>
              <a:rPr lang="pl-PL" sz="16000" b="1" dirty="0">
                <a:latin typeface="Source Serif Pro" panose="02040603050405020204" pitchFamily="18" charset="0"/>
                <a:ea typeface="Source Serif Pro" panose="02040603050405020204" pitchFamily="18" charset="0"/>
              </a:rPr>
              <a:t>OTM-R – Polityka otwartych, transparentnych i opartych </a:t>
            </a:r>
          </a:p>
          <a:p>
            <a:r>
              <a:rPr lang="pl-PL" sz="16000" b="1" dirty="0">
                <a:latin typeface="Source Serif Pro" panose="02040603050405020204" pitchFamily="18" charset="0"/>
                <a:ea typeface="Source Serif Pro" panose="02040603050405020204" pitchFamily="18" charset="0"/>
              </a:rPr>
              <a:t>o kompetencje zasad rekrutacji pracowników naukowych</a:t>
            </a:r>
          </a:p>
          <a:p>
            <a:endParaRPr lang="pl-PL" sz="4900" dirty="0">
              <a:latin typeface="Source Serif Pro" panose="02040603050405020204" pitchFamily="18" charset="0"/>
              <a:ea typeface="Source Serif Pro" panose="020406030504050202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2300"/>
              </a:spcBef>
            </a:pP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Warszawski Uniwersytet Medyczny został wyróżniony europejskim znakiem </a:t>
            </a:r>
          </a:p>
          <a:p>
            <a:pPr>
              <a:lnSpc>
                <a:spcPct val="100000"/>
              </a:lnSpc>
              <a:spcBef>
                <a:spcPts val="2300"/>
              </a:spcBef>
            </a:pP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HR Excellence in </a:t>
            </a:r>
            <a:r>
              <a:rPr lang="pl-PL" sz="13500" dirty="0" err="1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Research</a:t>
            </a: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.</a:t>
            </a:r>
            <a:b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endParaRPr lang="pl-PL" sz="13500" dirty="0">
              <a:latin typeface="Source Serif Pro" panose="02040603050405020204" pitchFamily="18" charset="0"/>
              <a:ea typeface="Source Serif Pro" panose="020406030504050202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2300"/>
              </a:spcBef>
            </a:pP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Bazując na sformułowanym przez Komisję Europejską Kodeksie Postępowania przy Rekrutacji Pracowników Naukowych, Warszawski Uniwersytet Medyczny stworzył Politykę rekrutacji pracowników Warszawskiego Uniwersytetu Medycznego.</a:t>
            </a:r>
          </a:p>
          <a:p>
            <a:pPr algn="just">
              <a:lnSpc>
                <a:spcPct val="100000"/>
              </a:lnSpc>
              <a:spcBef>
                <a:spcPts val="2300"/>
              </a:spcBef>
            </a:pP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Zatrudnienie odbywa się w oparciu o przepisy zewnętrzne i wewnętrzne, </a:t>
            </a:r>
            <a:b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w szczególności o Ustawę: Prawo o szkolnictwie wyższym i nauce oraz Statut Warszawskiego Uniwersytetu Medycznego.</a:t>
            </a:r>
          </a:p>
          <a:p>
            <a:pPr algn="just">
              <a:lnSpc>
                <a:spcPct val="100000"/>
              </a:lnSpc>
              <a:spcBef>
                <a:spcPts val="2300"/>
              </a:spcBef>
            </a:pPr>
            <a:r>
              <a:rPr lang="pl-PL" sz="13500" b="1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Filary naszej polityki</a:t>
            </a: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100000"/>
              </a:lnSpc>
              <a:spcBef>
                <a:spcPts val="2300"/>
              </a:spcBef>
            </a:pPr>
            <a:r>
              <a:rPr lang="pl-PL" sz="13500" b="1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Otwartość</a:t>
            </a: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 – nasze rekrutacje mają charakter otwarty i podlegają publicznemu ogłoszeniu na różnych portalach, aby zapewnić dotarcie </a:t>
            </a:r>
            <a:b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z informacją do potencjalnych kandydatów w kraju </a:t>
            </a:r>
            <a:b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i za granicą.</a:t>
            </a:r>
          </a:p>
          <a:p>
            <a:pPr algn="just">
              <a:lnSpc>
                <a:spcPct val="100000"/>
              </a:lnSpc>
              <a:spcBef>
                <a:spcPts val="2300"/>
              </a:spcBef>
            </a:pPr>
            <a:r>
              <a:rPr lang="pl-PL" sz="13500" b="1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Transparentność</a:t>
            </a: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 – rekrutacje oparte są na jasnych i prostych regułach, określonych w Polityce Rekrutacji pracowników Warszawskiego Uniwersytetu Medycznego</a:t>
            </a:r>
          </a:p>
          <a:p>
            <a:pPr algn="just">
              <a:lnSpc>
                <a:spcPct val="100000"/>
              </a:lnSpc>
              <a:spcBef>
                <a:spcPts val="2300"/>
              </a:spcBef>
            </a:pPr>
            <a:r>
              <a:rPr lang="pl-PL" sz="13500" b="1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Kompetencje</a:t>
            </a: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 – komisja konkursowa dokonuje merytorycznej, zobiektywizowanej oceny kandydatów, biorąc pod uwagę ich dorobek naukowy oraz kwalifikacje zgodnie z wymaganiami określonymi dla danego stanowiska.</a:t>
            </a:r>
          </a:p>
          <a:p>
            <a:pPr algn="just">
              <a:lnSpc>
                <a:spcPct val="100000"/>
              </a:lnSpc>
              <a:spcBef>
                <a:spcPts val="2300"/>
              </a:spcBef>
            </a:pP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W procesie rekrutacji dbamy o równe traktowanie wszystkich kandydatów (nie akceptujemy żadnej formy dyskryminacji kandydatów, w szczególności ze względu na płeć, wiek, pochodzenie etniczne, narodowe lub społeczne, religię lub wyznanie, orientację seksualną, język, niepełnosprawność, przekonania polityczne oraz status społeczny bądź materialny) oraz </a:t>
            </a:r>
            <a:b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o zachowanie poufności informacji związanych z procesem rekrutacji, </a:t>
            </a:r>
            <a:b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w tym danych osobowych przetwarzanych w ramach tego procesu. </a:t>
            </a:r>
          </a:p>
          <a:p>
            <a:pPr algn="just">
              <a:lnSpc>
                <a:spcPct val="100000"/>
              </a:lnSpc>
              <a:spcBef>
                <a:spcPts val="2300"/>
              </a:spcBef>
            </a:pPr>
            <a:r>
              <a:rPr lang="pl-PL" sz="135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Komisja rekrutacyjna jest reprezentowana przez osoby o różnym doświadczeniu i kwalifikacjach, jednocześnie staramy się zapewnić równowagę płci. </a:t>
            </a:r>
          </a:p>
          <a:p>
            <a:endParaRPr lang="pl-PL" sz="5100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A41200C-225A-EA0E-8D56-7CF61B447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53897" y="1379945"/>
            <a:ext cx="3023715" cy="192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93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1B91895-4842-46EB-8A1F-790C21984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" y="-1440658"/>
            <a:ext cx="21382212" cy="31715871"/>
          </a:xfrm>
          <a:prstGeom prst="rect">
            <a:avLst/>
          </a:prstGeom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89FF9CA2-BF15-4868-A490-9E1F2151A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3500" y="3619500"/>
            <a:ext cx="19316699" cy="23355299"/>
          </a:xfrm>
        </p:spPr>
        <p:txBody>
          <a:bodyPr>
            <a:normAutofit/>
          </a:bodyPr>
          <a:lstStyle/>
          <a:p>
            <a:endParaRPr lang="pl-PL" b="1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A41200C-225A-EA0E-8D56-7CF61B447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8197" y="831013"/>
            <a:ext cx="3023715" cy="1928814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408FD276-7012-DD18-9B91-89A348DA7898}"/>
              </a:ext>
            </a:extLst>
          </p:cNvPr>
          <p:cNvSpPr txBox="1"/>
          <p:nvPr/>
        </p:nvSpPr>
        <p:spPr>
          <a:xfrm>
            <a:off x="1333500" y="4640129"/>
            <a:ext cx="18716625" cy="20947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4700" b="1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Jak wygląda to w praktyce?</a:t>
            </a:r>
            <a:endParaRPr lang="pl-PL" sz="4400" b="1" dirty="0"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44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3600" b="1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 </a:t>
            </a:r>
            <a:endParaRPr lang="pl-PL" sz="36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4200" b="1" u="sng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Konkursy na stanowiska nauczycieli akademickich: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Kierownik jednostki zgłasza potrzebę przeprowadzenia konkursu </a:t>
            </a:r>
            <a:b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do Prorektora ds. Personalnych i Organizacyjnych. 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Po uzyskaniu akceptacji </a:t>
            </a:r>
            <a:r>
              <a:rPr lang="pl-PL" sz="4200" dirty="0">
                <a:solidFill>
                  <a:srgbClr val="000000"/>
                </a:solidFill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Komisje Konkursowe ustalają warunki konkursu </a:t>
            </a:r>
            <a:br>
              <a:rPr lang="pl-PL" sz="4200" dirty="0">
                <a:solidFill>
                  <a:srgbClr val="000000"/>
                </a:solidFill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r>
              <a:rPr lang="pl-PL" sz="4200" dirty="0">
                <a:solidFill>
                  <a:srgbClr val="000000"/>
                </a:solidFill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i szczegółowe wymagania wobec kandydatów z uwzględnieniem zasad kodeksu postępowania przy rekrutacji pracowników naukowych.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Treść ogłoszeń jest akceptowana przez Dziekana właściwego Wydziału oraz w przypadku stanowisk badawczych i badawczo-dydaktycznych przez Przewodniczącego właściwej Rady Dyscypliny Naukowej. 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Następnie publikowane jest </a:t>
            </a:r>
            <a:r>
              <a:rPr lang="pl-PL" sz="420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ogłoszenie (na </a:t>
            </a: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minimum 30 dni) na stronach BIP WUM, </a:t>
            </a:r>
            <a:r>
              <a:rPr lang="pl-PL" sz="4200" dirty="0" err="1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MEiN</a:t>
            </a: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, MZ, Euraxess, zgodnie z określonymi kryteriami, które nie zawężają wymagań.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3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Nadesłane zgłoszenia są rozpatrywane i oceniane przez Komisję </a:t>
            </a:r>
            <a:b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ds. konkursów na stanowiska nauczycieli akademickich. 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solidFill>
                  <a:srgbClr val="000000"/>
                </a:solidFill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Wprowadzono ujednoliconą formę prezentacji kandydata. Procedura konkursowa prowadzona jest w oparciu o kryteria kwalifikacyjne w sposób umożliwiający przejrzyste porównanie kandydatów. 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</a:endParaRPr>
          </a:p>
          <a:p>
            <a:pPr marL="342900" lvl="0" indent="-342900" algn="just"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solidFill>
                  <a:srgbClr val="000000"/>
                </a:solidFill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Głosowanie odbywa się podczas posiedzeń komisji konkursowych, w trybie tajnym online.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Komisja przekazuje JM Rektorowi rekomendacje w sprawie wyboru kandydata. 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3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Wyniki konkurs ogłaszane są na stronach BIP WUM, Ministerstwa Edukacji</a:t>
            </a:r>
            <a:b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</a:b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 i Nauki oraz Ministerstwa Zdrowia.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l-PL" sz="36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5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1B91895-4842-46EB-8A1F-790C21984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" y="-373858"/>
            <a:ext cx="21382212" cy="31425358"/>
          </a:xfrm>
          <a:prstGeom prst="rect">
            <a:avLst/>
          </a:prstGeom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89FF9CA2-BF15-4868-A490-9E1F2151A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3500" y="3619500"/>
            <a:ext cx="19316699" cy="23355299"/>
          </a:xfrm>
        </p:spPr>
        <p:txBody>
          <a:bodyPr>
            <a:normAutofit/>
          </a:bodyPr>
          <a:lstStyle/>
          <a:p>
            <a:endParaRPr lang="pl-PL" b="1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A41200C-225A-EA0E-8D56-7CF61B447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8197" y="831013"/>
            <a:ext cx="3023715" cy="1928814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408FD276-7012-DD18-9B91-89A348DA7898}"/>
              </a:ext>
            </a:extLst>
          </p:cNvPr>
          <p:cNvSpPr txBox="1"/>
          <p:nvPr/>
        </p:nvSpPr>
        <p:spPr>
          <a:xfrm>
            <a:off x="1333499" y="3840956"/>
            <a:ext cx="18716625" cy="19340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4700" b="1" u="sng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Konkursy na stanowiska kierowników jednostek organizacyjnych: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4200" b="1" u="sng" dirty="0"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Biuro ds. Personalnych monitoruje kończące się terminy sprawowania funkcji kierownika w jednostkach WUM. </a:t>
            </a:r>
          </a:p>
          <a:p>
            <a:pPr marL="342900" lvl="0" indent="-342900" algn="just">
              <a:lnSpc>
                <a:spcPct val="107000"/>
              </a:lnSpc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Po uzyskaniu zgody JM Rektora na przeprowadzenie procedury konkursowej we wskazanych jednostkach, Dziekani Wydziałów </a:t>
            </a:r>
            <a:b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</a:b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i Przewodniczący RDN  przygotowują wymagania kwalifikacyjne na poszczególne konkursy. </a:t>
            </a:r>
          </a:p>
          <a:p>
            <a:pPr marL="342900" lvl="0" indent="-342900" algn="just">
              <a:lnSpc>
                <a:spcPct val="107000"/>
              </a:lnSpc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Przygotowywany jest projekt ogłoszenia, a następie przesyłany </a:t>
            </a:r>
            <a:b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</a:b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do odpowiednich komisji do akceptacji. </a:t>
            </a:r>
          </a:p>
          <a:p>
            <a:pPr marL="342900" lvl="0" indent="-342900" algn="just">
              <a:lnSpc>
                <a:spcPct val="107000"/>
              </a:lnSpc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Ogłoszenia są publikowane na stronie BIP WUM, </a:t>
            </a:r>
            <a:r>
              <a:rPr lang="pl-PL" sz="4200" dirty="0" err="1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MEiN</a:t>
            </a: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, MZ, </a:t>
            </a:r>
            <a:r>
              <a:rPr lang="pl-PL" sz="4200" dirty="0" err="1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Euraxess</a:t>
            </a: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 </a:t>
            </a:r>
            <a:b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</a:b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( na co najmniej 30 dni). </a:t>
            </a:r>
          </a:p>
          <a:p>
            <a:pPr marL="342900" lvl="0" indent="-342900" algn="just">
              <a:lnSpc>
                <a:spcPct val="107000"/>
              </a:lnSpc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Nadesłane zgłoszenia są rozpatrywane i oceniane przez Komisję </a:t>
            </a:r>
            <a:b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</a:b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ds. konkursów na stanowiska kierowników jednostek organizacyjnych. </a:t>
            </a:r>
          </a:p>
          <a:p>
            <a:pPr marL="342900" lvl="0" indent="-342900" algn="just">
              <a:lnSpc>
                <a:spcPct val="107000"/>
              </a:lnSpc>
              <a:spcBef>
                <a:spcPts val="2300"/>
              </a:spcBef>
              <a:buFont typeface="Symbol" panose="05050102010706020507" pitchFamily="18" charset="2"/>
              <a:buChar char=""/>
            </a:pPr>
            <a:r>
              <a:rPr lang="pl-PL" sz="4200" spc="-50" dirty="0">
                <a:solidFill>
                  <a:srgbClr val="000000"/>
                </a:solidFill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Calibri" panose="020F0502020204030204" pitchFamily="34" charset="0"/>
              </a:rPr>
              <a:t>Głosowanie odbywa się podczas posiedzeń komisji konkursowych, w trybie tajnym online.</a:t>
            </a: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3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Komisja przekazuje JM Rektorowi rekomendacje w sprawie wyboru kandydata. </a:t>
            </a:r>
          </a:p>
          <a:p>
            <a:pPr marL="342900" lvl="0" indent="-342900" algn="just">
              <a:lnSpc>
                <a:spcPct val="107000"/>
              </a:lnSpc>
              <a:spcBef>
                <a:spcPts val="23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Wyniki konkurs ogłaszane są na stronach BIP WUM, Ministerstwa </a:t>
            </a:r>
            <a:r>
              <a:rPr lang="pl-PL" sz="420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Edukacji </a:t>
            </a:r>
            <a:br>
              <a:rPr lang="pl-PL" sz="420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</a:br>
            <a:r>
              <a:rPr lang="pl-PL" sz="420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i </a:t>
            </a:r>
            <a:r>
              <a:rPr lang="pl-PL" sz="4200" dirty="0">
                <a:effectLst/>
                <a:latin typeface="Source Serif Pro" panose="02040603050405020204" pitchFamily="18" charset="0"/>
                <a:ea typeface="Source Serif Pro" panose="02040603050405020204" pitchFamily="18" charset="0"/>
                <a:cs typeface="Times New Roman" panose="02020603050405020304" pitchFamily="18" charset="0"/>
              </a:rPr>
              <a:t>Nauki oraz Ministerstwa Zdrowia.</a:t>
            </a:r>
          </a:p>
          <a:p>
            <a:pPr lvl="0">
              <a:lnSpc>
                <a:spcPct val="107000"/>
              </a:lnSpc>
              <a:spcBef>
                <a:spcPts val="2300"/>
              </a:spcBef>
              <a:spcAft>
                <a:spcPts val="800"/>
              </a:spcAft>
            </a:pPr>
            <a:endParaRPr lang="pl-PL" sz="4200" dirty="0">
              <a:effectLst/>
              <a:latin typeface="Source Serif Pro" panose="02040603050405020204" pitchFamily="18" charset="0"/>
              <a:ea typeface="Source Serif Pro" panose="020406030504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0579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9EFCA03FFD1949897DD3B1DE334090" ma:contentTypeVersion="1" ma:contentTypeDescription="Utwórz nowy dokument." ma:contentTypeScope="" ma:versionID="3c268b9a9abb4d2e0d1d9fda3a8b2976">
  <xsd:schema xmlns:xsd="http://www.w3.org/2001/XMLSchema" xmlns:xs="http://www.w3.org/2001/XMLSchema" xmlns:p="http://schemas.microsoft.com/office/2006/metadata/properties" xmlns:ns2="d56ee127-6880-4dce-b6b2-623acaab3486" targetNamespace="http://schemas.microsoft.com/office/2006/metadata/properties" ma:root="true" ma:fieldsID="fc2f091079f2d52b719840c50d46000b" ns2:_="">
    <xsd:import namespace="d56ee127-6880-4dce-b6b2-623acaab3486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6ee127-6880-4dce-b6b2-623acaab34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C3BC74-ED72-4928-8202-36D998F6DD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6ee127-6880-4dce-b6b2-623acaab34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F0CD4E-8B78-484C-A76A-E95D57BAEBF1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d56ee127-6880-4dce-b6b2-623acaab348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D973E6C-4660-4B44-8426-993F52080F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583</Words>
  <Application>Microsoft Office PowerPoint</Application>
  <PresentationFormat>Niestandardowy</PresentationFormat>
  <Paragraphs>41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Source Serif Pro</vt:lpstr>
      <vt:lpstr>Symbol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PLAKAT A1_1</dc:title>
  <dc:creator>Jowita Stachowiak</dc:creator>
  <cp:lastModifiedBy>Magdalena Konieczna</cp:lastModifiedBy>
  <cp:revision>14</cp:revision>
  <cp:lastPrinted>2022-10-26T11:44:35Z</cp:lastPrinted>
  <dcterms:created xsi:type="dcterms:W3CDTF">2021-11-10T06:48:27Z</dcterms:created>
  <dcterms:modified xsi:type="dcterms:W3CDTF">2023-09-13T11:30:25Z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0x010100869EFCA03FFD1949897DD3B1DE334090</vt:lpwstr>
  </property>
</Properties>
</file>