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1" r:id="rId4"/>
    <p:sldId id="262" r:id="rId5"/>
    <p:sldId id="265" r:id="rId6"/>
    <p:sldId id="264" r:id="rId7"/>
    <p:sldId id="259" r:id="rId8"/>
    <p:sldId id="263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55C"/>
    <a:srgbClr val="1385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87" d="100"/>
          <a:sy n="87" d="100"/>
        </p:scale>
        <p:origin x="1315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BD22EF-1DF2-4489-9DA6-AF522CA6BE48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pl-PL"/>
        </a:p>
      </dgm:t>
    </dgm:pt>
    <dgm:pt modelId="{8F84D4EE-C796-426D-9E50-8387271D3073}">
      <dgm:prSet/>
      <dgm:spPr/>
      <dgm:t>
        <a:bodyPr/>
        <a:lstStyle/>
        <a:p>
          <a:r>
            <a:rPr lang="pl-PL"/>
            <a:t>Przywództwo i zachowania w organizacji</a:t>
          </a:r>
        </a:p>
      </dgm:t>
    </dgm:pt>
    <dgm:pt modelId="{9525A0B0-8579-4EFF-BE88-5BEFFD90F79D}" type="parTrans" cxnId="{91EA8CE1-BB5E-4EC5-9A74-512CCF3CADDF}">
      <dgm:prSet/>
      <dgm:spPr/>
      <dgm:t>
        <a:bodyPr/>
        <a:lstStyle/>
        <a:p>
          <a:endParaRPr lang="pl-PL"/>
        </a:p>
      </dgm:t>
    </dgm:pt>
    <dgm:pt modelId="{0808ACE9-0D68-414F-9426-8E81D5261C48}" type="sibTrans" cxnId="{91EA8CE1-BB5E-4EC5-9A74-512CCF3CADDF}">
      <dgm:prSet/>
      <dgm:spPr/>
      <dgm:t>
        <a:bodyPr/>
        <a:lstStyle/>
        <a:p>
          <a:endParaRPr lang="pl-PL"/>
        </a:p>
      </dgm:t>
    </dgm:pt>
    <dgm:pt modelId="{C8F8ADA2-0F6F-4187-AE07-5474CF4D60B2}">
      <dgm:prSet/>
      <dgm:spPr/>
      <dgm:t>
        <a:bodyPr/>
        <a:lstStyle/>
        <a:p>
          <a:r>
            <a:rPr lang="pl-PL"/>
            <a:t>Statystyka i analiza decyzji</a:t>
          </a:r>
        </a:p>
      </dgm:t>
    </dgm:pt>
    <dgm:pt modelId="{B37C5982-464F-41F2-8254-335DB719706B}" type="parTrans" cxnId="{259586E3-7939-4CDD-9A19-51B9DCE642C3}">
      <dgm:prSet/>
      <dgm:spPr/>
      <dgm:t>
        <a:bodyPr/>
        <a:lstStyle/>
        <a:p>
          <a:endParaRPr lang="pl-PL"/>
        </a:p>
      </dgm:t>
    </dgm:pt>
    <dgm:pt modelId="{602A7AE0-B068-4917-8D22-DF40AD971D6D}" type="sibTrans" cxnId="{259586E3-7939-4CDD-9A19-51B9DCE642C3}">
      <dgm:prSet/>
      <dgm:spPr/>
      <dgm:t>
        <a:bodyPr/>
        <a:lstStyle/>
        <a:p>
          <a:endParaRPr lang="pl-PL"/>
        </a:p>
      </dgm:t>
    </dgm:pt>
    <dgm:pt modelId="{7AC85FA9-1EC3-4765-92BB-550CFF610178}">
      <dgm:prSet/>
      <dgm:spPr/>
      <dgm:t>
        <a:bodyPr/>
        <a:lstStyle/>
        <a:p>
          <a:r>
            <a:rPr lang="pl-PL"/>
            <a:t>Rachunkowość finansowa</a:t>
          </a:r>
        </a:p>
      </dgm:t>
    </dgm:pt>
    <dgm:pt modelId="{C0B9174D-1138-42CB-80B6-6643323B53BA}" type="parTrans" cxnId="{F583FFE8-DDFB-4C3C-B1BC-196FD815925C}">
      <dgm:prSet/>
      <dgm:spPr/>
      <dgm:t>
        <a:bodyPr/>
        <a:lstStyle/>
        <a:p>
          <a:endParaRPr lang="pl-PL"/>
        </a:p>
      </dgm:t>
    </dgm:pt>
    <dgm:pt modelId="{555A2479-8A49-4171-9989-CCFB7462C972}" type="sibTrans" cxnId="{F583FFE8-DDFB-4C3C-B1BC-196FD815925C}">
      <dgm:prSet/>
      <dgm:spPr/>
      <dgm:t>
        <a:bodyPr/>
        <a:lstStyle/>
        <a:p>
          <a:endParaRPr lang="pl-PL"/>
        </a:p>
      </dgm:t>
    </dgm:pt>
    <dgm:pt modelId="{FA98DDC0-8FDF-4BA8-BF5A-6DA22CF224E4}">
      <dgm:prSet/>
      <dgm:spPr/>
      <dgm:t>
        <a:bodyPr/>
        <a:lstStyle/>
        <a:p>
          <a:r>
            <a:rPr lang="pl-PL"/>
            <a:t>Audyt i kontrola wewnętrzna</a:t>
          </a:r>
        </a:p>
      </dgm:t>
    </dgm:pt>
    <dgm:pt modelId="{2F4B83B0-3F82-4B6C-A694-10D859832BFD}" type="parTrans" cxnId="{158D4595-12FD-4679-96E5-287BAA0DD96E}">
      <dgm:prSet/>
      <dgm:spPr/>
      <dgm:t>
        <a:bodyPr/>
        <a:lstStyle/>
        <a:p>
          <a:endParaRPr lang="pl-PL"/>
        </a:p>
      </dgm:t>
    </dgm:pt>
    <dgm:pt modelId="{DE5FE8E1-57B7-4602-BFB4-3E0C77BF2BDF}" type="sibTrans" cxnId="{158D4595-12FD-4679-96E5-287BAA0DD96E}">
      <dgm:prSet/>
      <dgm:spPr/>
      <dgm:t>
        <a:bodyPr/>
        <a:lstStyle/>
        <a:p>
          <a:endParaRPr lang="pl-PL"/>
        </a:p>
      </dgm:t>
    </dgm:pt>
    <dgm:pt modelId="{93EB966E-0F5C-4B79-80F4-DC3E2780798C}">
      <dgm:prSet/>
      <dgm:spPr/>
      <dgm:t>
        <a:bodyPr/>
        <a:lstStyle/>
        <a:p>
          <a:r>
            <a:rPr lang="pl-PL"/>
            <a:t>Negocjacje </a:t>
          </a:r>
        </a:p>
      </dgm:t>
    </dgm:pt>
    <dgm:pt modelId="{96596F72-084D-491A-84C4-ACFFF5707D68}" type="parTrans" cxnId="{9F3D10EE-4619-473F-82C4-47E6FE7BAF45}">
      <dgm:prSet/>
      <dgm:spPr/>
      <dgm:t>
        <a:bodyPr/>
        <a:lstStyle/>
        <a:p>
          <a:endParaRPr lang="pl-PL"/>
        </a:p>
      </dgm:t>
    </dgm:pt>
    <dgm:pt modelId="{DCD35D77-31C4-42A2-9C60-DE6956D3E3DD}" type="sibTrans" cxnId="{9F3D10EE-4619-473F-82C4-47E6FE7BAF45}">
      <dgm:prSet/>
      <dgm:spPr/>
      <dgm:t>
        <a:bodyPr/>
        <a:lstStyle/>
        <a:p>
          <a:endParaRPr lang="pl-PL"/>
        </a:p>
      </dgm:t>
    </dgm:pt>
    <dgm:pt modelId="{3B75A8F3-798B-45E8-9763-E4D44861B82A}">
      <dgm:prSet/>
      <dgm:spPr/>
      <dgm:t>
        <a:bodyPr/>
        <a:lstStyle/>
        <a:p>
          <a:r>
            <a:rPr lang="pl-PL"/>
            <a:t>Pozyskiwanie finansowania zewnętrznego przez szpitale</a:t>
          </a:r>
        </a:p>
      </dgm:t>
    </dgm:pt>
    <dgm:pt modelId="{93BDA1E1-0C7A-4DCF-921F-C5F856185C75}" type="parTrans" cxnId="{FD27E462-53DC-4247-8084-952A356E0351}">
      <dgm:prSet/>
      <dgm:spPr/>
      <dgm:t>
        <a:bodyPr/>
        <a:lstStyle/>
        <a:p>
          <a:endParaRPr lang="pl-PL"/>
        </a:p>
      </dgm:t>
    </dgm:pt>
    <dgm:pt modelId="{39BE89D9-5EE2-4365-B326-99C279D87575}" type="sibTrans" cxnId="{FD27E462-53DC-4247-8084-952A356E0351}">
      <dgm:prSet/>
      <dgm:spPr/>
      <dgm:t>
        <a:bodyPr/>
        <a:lstStyle/>
        <a:p>
          <a:endParaRPr lang="pl-PL"/>
        </a:p>
      </dgm:t>
    </dgm:pt>
    <dgm:pt modelId="{929C1F42-2AB0-427D-92E2-6C2B1CE8863F}">
      <dgm:prSet/>
      <dgm:spPr/>
      <dgm:t>
        <a:bodyPr/>
        <a:lstStyle/>
        <a:p>
          <a:r>
            <a:rPr lang="pl-PL"/>
            <a:t>HTA</a:t>
          </a:r>
        </a:p>
      </dgm:t>
    </dgm:pt>
    <dgm:pt modelId="{9A8EA0AE-65AC-4363-A0FE-1252D36D66F4}" type="parTrans" cxnId="{01576B6B-C0CE-4CE0-A87D-DF9585B3C18B}">
      <dgm:prSet/>
      <dgm:spPr/>
      <dgm:t>
        <a:bodyPr/>
        <a:lstStyle/>
        <a:p>
          <a:endParaRPr lang="pl-PL"/>
        </a:p>
      </dgm:t>
    </dgm:pt>
    <dgm:pt modelId="{7DD22D30-6C0A-48B2-B42F-3CC7E85A4E35}" type="sibTrans" cxnId="{01576B6B-C0CE-4CE0-A87D-DF9585B3C18B}">
      <dgm:prSet/>
      <dgm:spPr/>
      <dgm:t>
        <a:bodyPr/>
        <a:lstStyle/>
        <a:p>
          <a:endParaRPr lang="pl-PL"/>
        </a:p>
      </dgm:t>
    </dgm:pt>
    <dgm:pt modelId="{277EB1F0-9727-4291-8960-4ABEE60CDA12}">
      <dgm:prSet/>
      <dgm:spPr/>
      <dgm:t>
        <a:bodyPr/>
        <a:lstStyle/>
        <a:p>
          <a:endParaRPr lang="pl-PL"/>
        </a:p>
      </dgm:t>
    </dgm:pt>
    <dgm:pt modelId="{E166A51D-E435-41F5-A704-735644402C40}" type="parTrans" cxnId="{70D263D0-A073-4A0E-AD7D-218F337A2518}">
      <dgm:prSet/>
      <dgm:spPr/>
      <dgm:t>
        <a:bodyPr/>
        <a:lstStyle/>
        <a:p>
          <a:endParaRPr lang="pl-PL"/>
        </a:p>
      </dgm:t>
    </dgm:pt>
    <dgm:pt modelId="{31966D79-131A-4788-AC3B-FC97D629ED38}" type="sibTrans" cxnId="{70D263D0-A073-4A0E-AD7D-218F337A2518}">
      <dgm:prSet/>
      <dgm:spPr/>
      <dgm:t>
        <a:bodyPr/>
        <a:lstStyle/>
        <a:p>
          <a:endParaRPr lang="pl-PL"/>
        </a:p>
      </dgm:t>
    </dgm:pt>
    <dgm:pt modelId="{4A8EE89F-D2E7-4F86-843D-1252B8DCAF26}" type="pres">
      <dgm:prSet presAssocID="{B8BD22EF-1DF2-4489-9DA6-AF522CA6BE48}" presName="compositeShape" presStyleCnt="0">
        <dgm:presLayoutVars>
          <dgm:chMax val="7"/>
          <dgm:dir/>
          <dgm:resizeHandles val="exact"/>
        </dgm:presLayoutVars>
      </dgm:prSet>
      <dgm:spPr/>
    </dgm:pt>
    <dgm:pt modelId="{D82F9429-C8D4-406E-8B4B-C60EC87C5CCB}" type="pres">
      <dgm:prSet presAssocID="{8F84D4EE-C796-426D-9E50-8387271D3073}" presName="circ1" presStyleLbl="vennNode1" presStyleIdx="0" presStyleCnt="7"/>
      <dgm:spPr/>
    </dgm:pt>
    <dgm:pt modelId="{CA7571E2-A15F-41C0-B580-D1C5622C8CCE}" type="pres">
      <dgm:prSet presAssocID="{8F84D4EE-C796-426D-9E50-8387271D307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86B395B-EB1B-4713-9111-301070893E28}" type="pres">
      <dgm:prSet presAssocID="{C8F8ADA2-0F6F-4187-AE07-5474CF4D60B2}" presName="circ2" presStyleLbl="vennNode1" presStyleIdx="1" presStyleCnt="7"/>
      <dgm:spPr/>
    </dgm:pt>
    <dgm:pt modelId="{6535D4BE-D120-4F69-8280-66FE355AE637}" type="pres">
      <dgm:prSet presAssocID="{C8F8ADA2-0F6F-4187-AE07-5474CF4D60B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8DE6E27-D904-4584-A802-FD0B3E2C53A8}" type="pres">
      <dgm:prSet presAssocID="{7AC85FA9-1EC3-4765-92BB-550CFF610178}" presName="circ3" presStyleLbl="vennNode1" presStyleIdx="2" presStyleCnt="7"/>
      <dgm:spPr/>
    </dgm:pt>
    <dgm:pt modelId="{A1ED00F7-54EC-4B67-B25E-01E55745758C}" type="pres">
      <dgm:prSet presAssocID="{7AC85FA9-1EC3-4765-92BB-550CFF61017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6F73A95-7870-4094-AA94-1CBBF64A85AE}" type="pres">
      <dgm:prSet presAssocID="{FA98DDC0-8FDF-4BA8-BF5A-6DA22CF224E4}" presName="circ4" presStyleLbl="vennNode1" presStyleIdx="3" presStyleCnt="7"/>
      <dgm:spPr/>
    </dgm:pt>
    <dgm:pt modelId="{B5F5CFC5-03A2-43F7-A8E0-D8F7A2D8CA8A}" type="pres">
      <dgm:prSet presAssocID="{FA98DDC0-8FDF-4BA8-BF5A-6DA22CF224E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BA8DB2D-D18D-41B9-BE8C-DAF88E6B7F84}" type="pres">
      <dgm:prSet presAssocID="{93EB966E-0F5C-4B79-80F4-DC3E2780798C}" presName="circ5" presStyleLbl="vennNode1" presStyleIdx="4" presStyleCnt="7"/>
      <dgm:spPr/>
    </dgm:pt>
    <dgm:pt modelId="{B7E9B2F6-9835-429E-B5A7-BDCD902E59E5}" type="pres">
      <dgm:prSet presAssocID="{93EB966E-0F5C-4B79-80F4-DC3E2780798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E3B0B9F-2810-46B0-9989-1123BD17B606}" type="pres">
      <dgm:prSet presAssocID="{3B75A8F3-798B-45E8-9763-E4D44861B82A}" presName="circ6" presStyleLbl="vennNode1" presStyleIdx="5" presStyleCnt="7"/>
      <dgm:spPr/>
    </dgm:pt>
    <dgm:pt modelId="{EA8B2292-72D4-4633-A294-FA1F71DA5D83}" type="pres">
      <dgm:prSet presAssocID="{3B75A8F3-798B-45E8-9763-E4D44861B82A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4A4B212-FA82-4961-9A91-855234FEE165}" type="pres">
      <dgm:prSet presAssocID="{929C1F42-2AB0-427D-92E2-6C2B1CE8863F}" presName="circ7" presStyleLbl="vennNode1" presStyleIdx="6" presStyleCnt="7"/>
      <dgm:spPr/>
    </dgm:pt>
    <dgm:pt modelId="{5FFBD09F-5D44-49CD-8778-6467A799EC3A}" type="pres">
      <dgm:prSet presAssocID="{929C1F42-2AB0-427D-92E2-6C2B1CE8863F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F3D10EE-4619-473F-82C4-47E6FE7BAF45}" srcId="{B8BD22EF-1DF2-4489-9DA6-AF522CA6BE48}" destId="{93EB966E-0F5C-4B79-80F4-DC3E2780798C}" srcOrd="4" destOrd="0" parTransId="{96596F72-084D-491A-84C4-ACFFF5707D68}" sibTransId="{DCD35D77-31C4-42A2-9C60-DE6956D3E3DD}"/>
    <dgm:cxn modelId="{61B211D8-5B10-4068-A4FB-0D73349788E4}" type="presOf" srcId="{93EB966E-0F5C-4B79-80F4-DC3E2780798C}" destId="{B7E9B2F6-9835-429E-B5A7-BDCD902E59E5}" srcOrd="0" destOrd="0" presId="urn:microsoft.com/office/officeart/2005/8/layout/venn1"/>
    <dgm:cxn modelId="{01576B6B-C0CE-4CE0-A87D-DF9585B3C18B}" srcId="{B8BD22EF-1DF2-4489-9DA6-AF522CA6BE48}" destId="{929C1F42-2AB0-427D-92E2-6C2B1CE8863F}" srcOrd="6" destOrd="0" parTransId="{9A8EA0AE-65AC-4363-A0FE-1252D36D66F4}" sibTransId="{7DD22D30-6C0A-48B2-B42F-3CC7E85A4E35}"/>
    <dgm:cxn modelId="{7D4EAAA9-1CE8-4DFF-9BCD-6A12E5FE509F}" type="presOf" srcId="{FA98DDC0-8FDF-4BA8-BF5A-6DA22CF224E4}" destId="{B5F5CFC5-03A2-43F7-A8E0-D8F7A2D8CA8A}" srcOrd="0" destOrd="0" presId="urn:microsoft.com/office/officeart/2005/8/layout/venn1"/>
    <dgm:cxn modelId="{4A6E5371-4DDA-4DC6-A05F-52A3AB90A815}" type="presOf" srcId="{7AC85FA9-1EC3-4765-92BB-550CFF610178}" destId="{A1ED00F7-54EC-4B67-B25E-01E55745758C}" srcOrd="0" destOrd="0" presId="urn:microsoft.com/office/officeart/2005/8/layout/venn1"/>
    <dgm:cxn modelId="{259586E3-7939-4CDD-9A19-51B9DCE642C3}" srcId="{B8BD22EF-1DF2-4489-9DA6-AF522CA6BE48}" destId="{C8F8ADA2-0F6F-4187-AE07-5474CF4D60B2}" srcOrd="1" destOrd="0" parTransId="{B37C5982-464F-41F2-8254-335DB719706B}" sibTransId="{602A7AE0-B068-4917-8D22-DF40AD971D6D}"/>
    <dgm:cxn modelId="{F583FFE8-DDFB-4C3C-B1BC-196FD815925C}" srcId="{B8BD22EF-1DF2-4489-9DA6-AF522CA6BE48}" destId="{7AC85FA9-1EC3-4765-92BB-550CFF610178}" srcOrd="2" destOrd="0" parTransId="{C0B9174D-1138-42CB-80B6-6643323B53BA}" sibTransId="{555A2479-8A49-4171-9989-CCFB7462C972}"/>
    <dgm:cxn modelId="{C77FA804-DA39-4CEC-9F26-0026AE52646C}" type="presOf" srcId="{8F84D4EE-C796-426D-9E50-8387271D3073}" destId="{CA7571E2-A15F-41C0-B580-D1C5622C8CCE}" srcOrd="0" destOrd="0" presId="urn:microsoft.com/office/officeart/2005/8/layout/venn1"/>
    <dgm:cxn modelId="{8ADC5E7F-C6B5-46C9-A27F-BA6626E6942D}" type="presOf" srcId="{C8F8ADA2-0F6F-4187-AE07-5474CF4D60B2}" destId="{6535D4BE-D120-4F69-8280-66FE355AE637}" srcOrd="0" destOrd="0" presId="urn:microsoft.com/office/officeart/2005/8/layout/venn1"/>
    <dgm:cxn modelId="{70D263D0-A073-4A0E-AD7D-218F337A2518}" srcId="{B8BD22EF-1DF2-4489-9DA6-AF522CA6BE48}" destId="{277EB1F0-9727-4291-8960-4ABEE60CDA12}" srcOrd="7" destOrd="0" parTransId="{E166A51D-E435-41F5-A704-735644402C40}" sibTransId="{31966D79-131A-4788-AC3B-FC97D629ED38}"/>
    <dgm:cxn modelId="{91EA8CE1-BB5E-4EC5-9A74-512CCF3CADDF}" srcId="{B8BD22EF-1DF2-4489-9DA6-AF522CA6BE48}" destId="{8F84D4EE-C796-426D-9E50-8387271D3073}" srcOrd="0" destOrd="0" parTransId="{9525A0B0-8579-4EFF-BE88-5BEFFD90F79D}" sibTransId="{0808ACE9-0D68-414F-9426-8E81D5261C48}"/>
    <dgm:cxn modelId="{158D4595-12FD-4679-96E5-287BAA0DD96E}" srcId="{B8BD22EF-1DF2-4489-9DA6-AF522CA6BE48}" destId="{FA98DDC0-8FDF-4BA8-BF5A-6DA22CF224E4}" srcOrd="3" destOrd="0" parTransId="{2F4B83B0-3F82-4B6C-A694-10D859832BFD}" sibTransId="{DE5FE8E1-57B7-4602-BFB4-3E0C77BF2BDF}"/>
    <dgm:cxn modelId="{C8402C47-C320-4C4D-9FD9-D9C75F04CED8}" type="presOf" srcId="{3B75A8F3-798B-45E8-9763-E4D44861B82A}" destId="{EA8B2292-72D4-4633-A294-FA1F71DA5D83}" srcOrd="0" destOrd="0" presId="urn:microsoft.com/office/officeart/2005/8/layout/venn1"/>
    <dgm:cxn modelId="{FD27E462-53DC-4247-8084-952A356E0351}" srcId="{B8BD22EF-1DF2-4489-9DA6-AF522CA6BE48}" destId="{3B75A8F3-798B-45E8-9763-E4D44861B82A}" srcOrd="5" destOrd="0" parTransId="{93BDA1E1-0C7A-4DCF-921F-C5F856185C75}" sibTransId="{39BE89D9-5EE2-4365-B326-99C279D87575}"/>
    <dgm:cxn modelId="{130D7A3C-62B6-4C13-BB67-5BB247E13209}" type="presOf" srcId="{929C1F42-2AB0-427D-92E2-6C2B1CE8863F}" destId="{5FFBD09F-5D44-49CD-8778-6467A799EC3A}" srcOrd="0" destOrd="0" presId="urn:microsoft.com/office/officeart/2005/8/layout/venn1"/>
    <dgm:cxn modelId="{034F49CE-07A4-4F63-98AF-018FF2051ACE}" type="presOf" srcId="{B8BD22EF-1DF2-4489-9DA6-AF522CA6BE48}" destId="{4A8EE89F-D2E7-4F86-843D-1252B8DCAF26}" srcOrd="0" destOrd="0" presId="urn:microsoft.com/office/officeart/2005/8/layout/venn1"/>
    <dgm:cxn modelId="{CA25A258-D870-46B5-BB2E-195CF7C4432C}" type="presParOf" srcId="{4A8EE89F-D2E7-4F86-843D-1252B8DCAF26}" destId="{D82F9429-C8D4-406E-8B4B-C60EC87C5CCB}" srcOrd="0" destOrd="0" presId="urn:microsoft.com/office/officeart/2005/8/layout/venn1"/>
    <dgm:cxn modelId="{770DCB6C-5522-4D13-88E6-E21BBB50A47E}" type="presParOf" srcId="{4A8EE89F-D2E7-4F86-843D-1252B8DCAF26}" destId="{CA7571E2-A15F-41C0-B580-D1C5622C8CCE}" srcOrd="1" destOrd="0" presId="urn:microsoft.com/office/officeart/2005/8/layout/venn1"/>
    <dgm:cxn modelId="{C4156882-4F14-478F-A5D6-DC5C7D0B99D2}" type="presParOf" srcId="{4A8EE89F-D2E7-4F86-843D-1252B8DCAF26}" destId="{A86B395B-EB1B-4713-9111-301070893E28}" srcOrd="2" destOrd="0" presId="urn:microsoft.com/office/officeart/2005/8/layout/venn1"/>
    <dgm:cxn modelId="{E9BE354B-50BE-41E1-BB83-1537593C5727}" type="presParOf" srcId="{4A8EE89F-D2E7-4F86-843D-1252B8DCAF26}" destId="{6535D4BE-D120-4F69-8280-66FE355AE637}" srcOrd="3" destOrd="0" presId="urn:microsoft.com/office/officeart/2005/8/layout/venn1"/>
    <dgm:cxn modelId="{DA5CB541-142E-4A43-A9B3-C4849519F098}" type="presParOf" srcId="{4A8EE89F-D2E7-4F86-843D-1252B8DCAF26}" destId="{78DE6E27-D904-4584-A802-FD0B3E2C53A8}" srcOrd="4" destOrd="0" presId="urn:microsoft.com/office/officeart/2005/8/layout/venn1"/>
    <dgm:cxn modelId="{5E7C95DE-32D7-4AD4-AA28-29E24032A4BA}" type="presParOf" srcId="{4A8EE89F-D2E7-4F86-843D-1252B8DCAF26}" destId="{A1ED00F7-54EC-4B67-B25E-01E55745758C}" srcOrd="5" destOrd="0" presId="urn:microsoft.com/office/officeart/2005/8/layout/venn1"/>
    <dgm:cxn modelId="{B5BDC0D9-6ED0-4C47-B08E-30C7E5AFD232}" type="presParOf" srcId="{4A8EE89F-D2E7-4F86-843D-1252B8DCAF26}" destId="{A6F73A95-7870-4094-AA94-1CBBF64A85AE}" srcOrd="6" destOrd="0" presId="urn:microsoft.com/office/officeart/2005/8/layout/venn1"/>
    <dgm:cxn modelId="{5B7BFC9C-4887-49B4-AB2D-9AC4530D6B30}" type="presParOf" srcId="{4A8EE89F-D2E7-4F86-843D-1252B8DCAF26}" destId="{B5F5CFC5-03A2-43F7-A8E0-D8F7A2D8CA8A}" srcOrd="7" destOrd="0" presId="urn:microsoft.com/office/officeart/2005/8/layout/venn1"/>
    <dgm:cxn modelId="{9ACB79D6-DBB8-49BB-A143-A062634E1CB8}" type="presParOf" srcId="{4A8EE89F-D2E7-4F86-843D-1252B8DCAF26}" destId="{ABA8DB2D-D18D-41B9-BE8C-DAF88E6B7F84}" srcOrd="8" destOrd="0" presId="urn:microsoft.com/office/officeart/2005/8/layout/venn1"/>
    <dgm:cxn modelId="{3F8E2F02-6A86-4AFB-8B4D-F57401984D67}" type="presParOf" srcId="{4A8EE89F-D2E7-4F86-843D-1252B8DCAF26}" destId="{B7E9B2F6-9835-429E-B5A7-BDCD902E59E5}" srcOrd="9" destOrd="0" presId="urn:microsoft.com/office/officeart/2005/8/layout/venn1"/>
    <dgm:cxn modelId="{B420291B-F700-4E82-88B2-1F968464C8A8}" type="presParOf" srcId="{4A8EE89F-D2E7-4F86-843D-1252B8DCAF26}" destId="{8E3B0B9F-2810-46B0-9989-1123BD17B606}" srcOrd="10" destOrd="0" presId="urn:microsoft.com/office/officeart/2005/8/layout/venn1"/>
    <dgm:cxn modelId="{30E83504-DB81-4ACA-A3CC-BBD9C7E81A82}" type="presParOf" srcId="{4A8EE89F-D2E7-4F86-843D-1252B8DCAF26}" destId="{EA8B2292-72D4-4633-A294-FA1F71DA5D83}" srcOrd="11" destOrd="0" presId="urn:microsoft.com/office/officeart/2005/8/layout/venn1"/>
    <dgm:cxn modelId="{447423B3-0C12-46A5-8EAB-24A69E8A9E57}" type="presParOf" srcId="{4A8EE89F-D2E7-4F86-843D-1252B8DCAF26}" destId="{74A4B212-FA82-4961-9A91-855234FEE165}" srcOrd="12" destOrd="0" presId="urn:microsoft.com/office/officeart/2005/8/layout/venn1"/>
    <dgm:cxn modelId="{A667F371-B317-4054-873A-2869DD78298B}" type="presParOf" srcId="{4A8EE89F-D2E7-4F86-843D-1252B8DCAF26}" destId="{5FFBD09F-5D44-49CD-8778-6467A799EC3A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099F99-F78B-4430-9C22-68E2C29550F2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pl-PL"/>
        </a:p>
      </dgm:t>
    </dgm:pt>
    <dgm:pt modelId="{F079A4CB-6E77-4883-80BC-4DD2B6929246}">
      <dgm:prSet/>
      <dgm:spPr/>
      <dgm:t>
        <a:bodyPr/>
        <a:lstStyle/>
        <a:p>
          <a:r>
            <a:rPr lang="pl-PL"/>
            <a:t>Zdrowie publiczne</a:t>
          </a:r>
        </a:p>
      </dgm:t>
    </dgm:pt>
    <dgm:pt modelId="{2A838916-721D-49F7-8727-094FF0BCAE21}" type="parTrans" cxnId="{9671016C-36F2-41FB-8F70-C4CCCF8D145C}">
      <dgm:prSet/>
      <dgm:spPr/>
      <dgm:t>
        <a:bodyPr/>
        <a:lstStyle/>
        <a:p>
          <a:endParaRPr lang="pl-PL"/>
        </a:p>
      </dgm:t>
    </dgm:pt>
    <dgm:pt modelId="{BB5B0737-277F-4338-BFFA-EEEA4BBA9615}" type="sibTrans" cxnId="{9671016C-36F2-41FB-8F70-C4CCCF8D145C}">
      <dgm:prSet/>
      <dgm:spPr/>
      <dgm:t>
        <a:bodyPr/>
        <a:lstStyle/>
        <a:p>
          <a:endParaRPr lang="pl-PL"/>
        </a:p>
      </dgm:t>
    </dgm:pt>
    <dgm:pt modelId="{C2C471B6-9A5A-41EE-A993-763B5F7028AA}">
      <dgm:prSet/>
      <dgm:spPr/>
      <dgm:t>
        <a:bodyPr/>
        <a:lstStyle/>
        <a:p>
          <a:r>
            <a:rPr lang="pl-PL"/>
            <a:t>Marketing i komunikacja w ochronie zdrowia</a:t>
          </a:r>
        </a:p>
      </dgm:t>
    </dgm:pt>
    <dgm:pt modelId="{66E1BC19-5DB4-4521-9699-097DC5E59F4A}" type="parTrans" cxnId="{A612116D-E785-4492-95E5-861E09743258}">
      <dgm:prSet/>
      <dgm:spPr/>
      <dgm:t>
        <a:bodyPr/>
        <a:lstStyle/>
        <a:p>
          <a:endParaRPr lang="pl-PL"/>
        </a:p>
      </dgm:t>
    </dgm:pt>
    <dgm:pt modelId="{9650ED87-7315-4D8E-B9DB-79BEE64A8665}" type="sibTrans" cxnId="{A612116D-E785-4492-95E5-861E09743258}">
      <dgm:prSet/>
      <dgm:spPr/>
      <dgm:t>
        <a:bodyPr/>
        <a:lstStyle/>
        <a:p>
          <a:endParaRPr lang="pl-PL"/>
        </a:p>
      </dgm:t>
    </dgm:pt>
    <dgm:pt modelId="{858CE2EB-7A70-4A72-9538-19C496DF5658}">
      <dgm:prSet/>
      <dgm:spPr/>
      <dgm:t>
        <a:bodyPr/>
        <a:lstStyle/>
        <a:p>
          <a:r>
            <a:rPr lang="pl-PL"/>
            <a:t>Zarządzanie jakością w ochronie zdrowia</a:t>
          </a:r>
        </a:p>
      </dgm:t>
    </dgm:pt>
    <dgm:pt modelId="{0DBA35BD-C9AE-4D8E-B244-8FDD828F82CC}" type="parTrans" cxnId="{FDDFB914-ECE9-4AFB-9654-A100B2D03EBE}">
      <dgm:prSet/>
      <dgm:spPr/>
      <dgm:t>
        <a:bodyPr/>
        <a:lstStyle/>
        <a:p>
          <a:endParaRPr lang="pl-PL"/>
        </a:p>
      </dgm:t>
    </dgm:pt>
    <dgm:pt modelId="{78028507-33C3-430B-A22E-0D418166C54C}" type="sibTrans" cxnId="{FDDFB914-ECE9-4AFB-9654-A100B2D03EBE}">
      <dgm:prSet/>
      <dgm:spPr/>
      <dgm:t>
        <a:bodyPr/>
        <a:lstStyle/>
        <a:p>
          <a:endParaRPr lang="pl-PL"/>
        </a:p>
      </dgm:t>
    </dgm:pt>
    <dgm:pt modelId="{CAB6D58F-322E-4215-A121-F9549A4ADBCC}">
      <dgm:prSet/>
      <dgm:spPr/>
      <dgm:t>
        <a:bodyPr/>
        <a:lstStyle/>
        <a:p>
          <a:r>
            <a:rPr lang="pl-PL" dirty="0"/>
            <a:t>Prawne i etyczne aspekty funkcjonowania ochrony zdrowia</a:t>
          </a:r>
        </a:p>
      </dgm:t>
    </dgm:pt>
    <dgm:pt modelId="{2FA86A22-A42A-418B-B1F3-4F6E0BBFDF6C}" type="parTrans" cxnId="{6DECE4EF-74BD-47D1-870E-543B315FDD33}">
      <dgm:prSet/>
      <dgm:spPr/>
      <dgm:t>
        <a:bodyPr/>
        <a:lstStyle/>
        <a:p>
          <a:endParaRPr lang="pl-PL"/>
        </a:p>
      </dgm:t>
    </dgm:pt>
    <dgm:pt modelId="{6DADF3D0-F607-4593-A922-504F6E5D99FB}" type="sibTrans" cxnId="{6DECE4EF-74BD-47D1-870E-543B315FDD33}">
      <dgm:prSet/>
      <dgm:spPr/>
      <dgm:t>
        <a:bodyPr/>
        <a:lstStyle/>
        <a:p>
          <a:endParaRPr lang="pl-PL"/>
        </a:p>
      </dgm:t>
    </dgm:pt>
    <dgm:pt modelId="{755BB1A0-5427-4FA9-9939-D020FFE494F7}">
      <dgm:prSet/>
      <dgm:spPr/>
      <dgm:t>
        <a:bodyPr/>
        <a:lstStyle/>
        <a:p>
          <a:r>
            <a:rPr lang="pl-PL" dirty="0"/>
            <a:t>Zarządzanie podmiotami leczniczymi</a:t>
          </a:r>
        </a:p>
      </dgm:t>
    </dgm:pt>
    <dgm:pt modelId="{AACC9A85-FB34-4632-A842-04FAA04270F8}" type="parTrans" cxnId="{96EC7242-631E-499E-BC59-131F916BD880}">
      <dgm:prSet/>
      <dgm:spPr/>
      <dgm:t>
        <a:bodyPr/>
        <a:lstStyle/>
        <a:p>
          <a:endParaRPr lang="pl-PL"/>
        </a:p>
      </dgm:t>
    </dgm:pt>
    <dgm:pt modelId="{9260B1D6-D299-4737-B099-9BE6D10AD62B}" type="sibTrans" cxnId="{96EC7242-631E-499E-BC59-131F916BD880}">
      <dgm:prSet/>
      <dgm:spPr/>
      <dgm:t>
        <a:bodyPr/>
        <a:lstStyle/>
        <a:p>
          <a:endParaRPr lang="pl-PL"/>
        </a:p>
      </dgm:t>
    </dgm:pt>
    <dgm:pt modelId="{8D46B7B3-1162-406A-95E0-EBF2A3795B14}">
      <dgm:prSet/>
      <dgm:spPr/>
      <dgm:t>
        <a:bodyPr/>
        <a:lstStyle/>
        <a:p>
          <a:r>
            <a:rPr lang="pl-PL"/>
            <a:t>Kontraktowanie świadczeń zdrowotnych</a:t>
          </a:r>
        </a:p>
      </dgm:t>
    </dgm:pt>
    <dgm:pt modelId="{93ACBBF8-3685-4BE5-8870-B9A9B6606193}" type="parTrans" cxnId="{95A52E76-8482-45F3-866A-D60D18552B43}">
      <dgm:prSet/>
      <dgm:spPr/>
      <dgm:t>
        <a:bodyPr/>
        <a:lstStyle/>
        <a:p>
          <a:endParaRPr lang="pl-PL"/>
        </a:p>
      </dgm:t>
    </dgm:pt>
    <dgm:pt modelId="{E73505FB-3502-4705-B4B3-6B1D5245AEDE}" type="sibTrans" cxnId="{95A52E76-8482-45F3-866A-D60D18552B43}">
      <dgm:prSet/>
      <dgm:spPr/>
      <dgm:t>
        <a:bodyPr/>
        <a:lstStyle/>
        <a:p>
          <a:endParaRPr lang="pl-PL"/>
        </a:p>
      </dgm:t>
    </dgm:pt>
    <dgm:pt modelId="{FC042D28-646C-4AFE-8C3F-4BA6EF4C9B79}">
      <dgm:prSet/>
      <dgm:spPr/>
      <dgm:t>
        <a:bodyPr/>
        <a:lstStyle/>
        <a:p>
          <a:r>
            <a:rPr lang="pl-PL" dirty="0"/>
            <a:t>Prawne i organizacyjne aspekty badań klinicznych</a:t>
          </a:r>
        </a:p>
      </dgm:t>
    </dgm:pt>
    <dgm:pt modelId="{541BBC82-D54E-46D1-8A05-7386F5F521B5}" type="parTrans" cxnId="{5013F087-324A-40B2-911D-2B92A9D85411}">
      <dgm:prSet/>
      <dgm:spPr/>
      <dgm:t>
        <a:bodyPr/>
        <a:lstStyle/>
        <a:p>
          <a:endParaRPr lang="pl-PL"/>
        </a:p>
      </dgm:t>
    </dgm:pt>
    <dgm:pt modelId="{94B8D2E5-B124-406F-8692-AC1ADAE3A0D5}" type="sibTrans" cxnId="{5013F087-324A-40B2-911D-2B92A9D85411}">
      <dgm:prSet/>
      <dgm:spPr/>
      <dgm:t>
        <a:bodyPr/>
        <a:lstStyle/>
        <a:p>
          <a:endParaRPr lang="pl-PL"/>
        </a:p>
      </dgm:t>
    </dgm:pt>
    <dgm:pt modelId="{03E84096-E5C6-491C-9BF7-2706BA90EFA4}" type="pres">
      <dgm:prSet presAssocID="{95099F99-F78B-4430-9C22-68E2C29550F2}" presName="compositeShape" presStyleCnt="0">
        <dgm:presLayoutVars>
          <dgm:chMax val="7"/>
          <dgm:dir/>
          <dgm:resizeHandles val="exact"/>
        </dgm:presLayoutVars>
      </dgm:prSet>
      <dgm:spPr/>
    </dgm:pt>
    <dgm:pt modelId="{3D0D310C-8837-4C01-B5E7-C97E742077EF}" type="pres">
      <dgm:prSet presAssocID="{F079A4CB-6E77-4883-80BC-4DD2B6929246}" presName="circ1" presStyleLbl="vennNode1" presStyleIdx="0" presStyleCnt="7"/>
      <dgm:spPr/>
    </dgm:pt>
    <dgm:pt modelId="{83430B98-C4DB-4F4C-AF33-67AA2A8486A2}" type="pres">
      <dgm:prSet presAssocID="{F079A4CB-6E77-4883-80BC-4DD2B692924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F3D1BCE-D46A-4C23-875A-59E0A75450A7}" type="pres">
      <dgm:prSet presAssocID="{C2C471B6-9A5A-41EE-A993-763B5F7028AA}" presName="circ2" presStyleLbl="vennNode1" presStyleIdx="1" presStyleCnt="7"/>
      <dgm:spPr/>
    </dgm:pt>
    <dgm:pt modelId="{BE31CB01-4C8B-4419-9795-BDF3C0C5157D}" type="pres">
      <dgm:prSet presAssocID="{C2C471B6-9A5A-41EE-A993-763B5F7028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18376A4-F905-4478-9B65-C832498A64B3}" type="pres">
      <dgm:prSet presAssocID="{858CE2EB-7A70-4A72-9538-19C496DF5658}" presName="circ3" presStyleLbl="vennNode1" presStyleIdx="2" presStyleCnt="7"/>
      <dgm:spPr/>
    </dgm:pt>
    <dgm:pt modelId="{819BA408-A546-4017-86AB-C020B2E5A4DA}" type="pres">
      <dgm:prSet presAssocID="{858CE2EB-7A70-4A72-9538-19C496DF565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A96D3BD-7036-483C-AFD3-D94AF20731A3}" type="pres">
      <dgm:prSet presAssocID="{CAB6D58F-322E-4215-A121-F9549A4ADBCC}" presName="circ4" presStyleLbl="vennNode1" presStyleIdx="3" presStyleCnt="7"/>
      <dgm:spPr/>
    </dgm:pt>
    <dgm:pt modelId="{E891F99E-1C34-4AB2-B087-AB76DF5B32E6}" type="pres">
      <dgm:prSet presAssocID="{CAB6D58F-322E-4215-A121-F9549A4ADBC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C1C8B9D-812A-40DB-B959-EBA30F296A93}" type="pres">
      <dgm:prSet presAssocID="{755BB1A0-5427-4FA9-9939-D020FFE494F7}" presName="circ5" presStyleLbl="vennNode1" presStyleIdx="4" presStyleCnt="7"/>
      <dgm:spPr/>
    </dgm:pt>
    <dgm:pt modelId="{38E4F66B-D959-4DA0-AE0E-1E1E140A8BA1}" type="pres">
      <dgm:prSet presAssocID="{755BB1A0-5427-4FA9-9939-D020FFE494F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346DD9D-7652-4E81-8A7B-D8A6A37C9259}" type="pres">
      <dgm:prSet presAssocID="{8D46B7B3-1162-406A-95E0-EBF2A3795B14}" presName="circ6" presStyleLbl="vennNode1" presStyleIdx="5" presStyleCnt="7"/>
      <dgm:spPr/>
    </dgm:pt>
    <dgm:pt modelId="{1577F9B1-593D-4526-AC56-72277B4156A3}" type="pres">
      <dgm:prSet presAssocID="{8D46B7B3-1162-406A-95E0-EBF2A3795B14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7D3432E-F36D-4C85-B7A8-D295FFA6A360}" type="pres">
      <dgm:prSet presAssocID="{FC042D28-646C-4AFE-8C3F-4BA6EF4C9B79}" presName="circ7" presStyleLbl="vennNode1" presStyleIdx="6" presStyleCnt="7"/>
      <dgm:spPr/>
    </dgm:pt>
    <dgm:pt modelId="{C43F5242-5793-448E-9E3A-9DD99B7C0698}" type="pres">
      <dgm:prSet presAssocID="{FC042D28-646C-4AFE-8C3F-4BA6EF4C9B79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C843632-CB97-448C-9470-06EA62D3423D}" type="presOf" srcId="{95099F99-F78B-4430-9C22-68E2C29550F2}" destId="{03E84096-E5C6-491C-9BF7-2706BA90EFA4}" srcOrd="0" destOrd="0" presId="urn:microsoft.com/office/officeart/2005/8/layout/venn1"/>
    <dgm:cxn modelId="{9671016C-36F2-41FB-8F70-C4CCCF8D145C}" srcId="{95099F99-F78B-4430-9C22-68E2C29550F2}" destId="{F079A4CB-6E77-4883-80BC-4DD2B6929246}" srcOrd="0" destOrd="0" parTransId="{2A838916-721D-49F7-8727-094FF0BCAE21}" sibTransId="{BB5B0737-277F-4338-BFFA-EEEA4BBA9615}"/>
    <dgm:cxn modelId="{95A52E76-8482-45F3-866A-D60D18552B43}" srcId="{95099F99-F78B-4430-9C22-68E2C29550F2}" destId="{8D46B7B3-1162-406A-95E0-EBF2A3795B14}" srcOrd="5" destOrd="0" parTransId="{93ACBBF8-3685-4BE5-8870-B9A9B6606193}" sibTransId="{E73505FB-3502-4705-B4B3-6B1D5245AEDE}"/>
    <dgm:cxn modelId="{7FFC11B5-4496-4DEA-9995-8F85558E01D0}" type="presOf" srcId="{FC042D28-646C-4AFE-8C3F-4BA6EF4C9B79}" destId="{C43F5242-5793-448E-9E3A-9DD99B7C0698}" srcOrd="0" destOrd="0" presId="urn:microsoft.com/office/officeart/2005/8/layout/venn1"/>
    <dgm:cxn modelId="{8D910D46-4938-4649-94A0-357007D3E90F}" type="presOf" srcId="{755BB1A0-5427-4FA9-9939-D020FFE494F7}" destId="{38E4F66B-D959-4DA0-AE0E-1E1E140A8BA1}" srcOrd="0" destOrd="0" presId="urn:microsoft.com/office/officeart/2005/8/layout/venn1"/>
    <dgm:cxn modelId="{96EC7242-631E-499E-BC59-131F916BD880}" srcId="{95099F99-F78B-4430-9C22-68E2C29550F2}" destId="{755BB1A0-5427-4FA9-9939-D020FFE494F7}" srcOrd="4" destOrd="0" parTransId="{AACC9A85-FB34-4632-A842-04FAA04270F8}" sibTransId="{9260B1D6-D299-4737-B099-9BE6D10AD62B}"/>
    <dgm:cxn modelId="{901BE2B2-517E-4390-A7E6-F87EF168993F}" type="presOf" srcId="{858CE2EB-7A70-4A72-9538-19C496DF5658}" destId="{819BA408-A546-4017-86AB-C020B2E5A4DA}" srcOrd="0" destOrd="0" presId="urn:microsoft.com/office/officeart/2005/8/layout/venn1"/>
    <dgm:cxn modelId="{A5AADB16-198C-489D-8DD4-06F8A7249C8B}" type="presOf" srcId="{CAB6D58F-322E-4215-A121-F9549A4ADBCC}" destId="{E891F99E-1C34-4AB2-B087-AB76DF5B32E6}" srcOrd="0" destOrd="0" presId="urn:microsoft.com/office/officeart/2005/8/layout/venn1"/>
    <dgm:cxn modelId="{A612116D-E785-4492-95E5-861E09743258}" srcId="{95099F99-F78B-4430-9C22-68E2C29550F2}" destId="{C2C471B6-9A5A-41EE-A993-763B5F7028AA}" srcOrd="1" destOrd="0" parTransId="{66E1BC19-5DB4-4521-9699-097DC5E59F4A}" sibTransId="{9650ED87-7315-4D8E-B9DB-79BEE64A8665}"/>
    <dgm:cxn modelId="{FDDFB914-ECE9-4AFB-9654-A100B2D03EBE}" srcId="{95099F99-F78B-4430-9C22-68E2C29550F2}" destId="{858CE2EB-7A70-4A72-9538-19C496DF5658}" srcOrd="2" destOrd="0" parTransId="{0DBA35BD-C9AE-4D8E-B244-8FDD828F82CC}" sibTransId="{78028507-33C3-430B-A22E-0D418166C54C}"/>
    <dgm:cxn modelId="{6DECE4EF-74BD-47D1-870E-543B315FDD33}" srcId="{95099F99-F78B-4430-9C22-68E2C29550F2}" destId="{CAB6D58F-322E-4215-A121-F9549A4ADBCC}" srcOrd="3" destOrd="0" parTransId="{2FA86A22-A42A-418B-B1F3-4F6E0BBFDF6C}" sibTransId="{6DADF3D0-F607-4593-A922-504F6E5D99FB}"/>
    <dgm:cxn modelId="{BF037261-ED50-4974-9D2F-284A3F5AB40A}" type="presOf" srcId="{F079A4CB-6E77-4883-80BC-4DD2B6929246}" destId="{83430B98-C4DB-4F4C-AF33-67AA2A8486A2}" srcOrd="0" destOrd="0" presId="urn:microsoft.com/office/officeart/2005/8/layout/venn1"/>
    <dgm:cxn modelId="{131DF7DB-2180-40DA-9C36-F379DC3763AF}" type="presOf" srcId="{8D46B7B3-1162-406A-95E0-EBF2A3795B14}" destId="{1577F9B1-593D-4526-AC56-72277B4156A3}" srcOrd="0" destOrd="0" presId="urn:microsoft.com/office/officeart/2005/8/layout/venn1"/>
    <dgm:cxn modelId="{52D1E1DA-3CED-4501-A156-FFF3B86BB24C}" type="presOf" srcId="{C2C471B6-9A5A-41EE-A993-763B5F7028AA}" destId="{BE31CB01-4C8B-4419-9795-BDF3C0C5157D}" srcOrd="0" destOrd="0" presId="urn:microsoft.com/office/officeart/2005/8/layout/venn1"/>
    <dgm:cxn modelId="{5013F087-324A-40B2-911D-2B92A9D85411}" srcId="{95099F99-F78B-4430-9C22-68E2C29550F2}" destId="{FC042D28-646C-4AFE-8C3F-4BA6EF4C9B79}" srcOrd="6" destOrd="0" parTransId="{541BBC82-D54E-46D1-8A05-7386F5F521B5}" sibTransId="{94B8D2E5-B124-406F-8692-AC1ADAE3A0D5}"/>
    <dgm:cxn modelId="{862DEB97-B83C-4A6D-A800-AD5F9DD51018}" type="presParOf" srcId="{03E84096-E5C6-491C-9BF7-2706BA90EFA4}" destId="{3D0D310C-8837-4C01-B5E7-C97E742077EF}" srcOrd="0" destOrd="0" presId="urn:microsoft.com/office/officeart/2005/8/layout/venn1"/>
    <dgm:cxn modelId="{464FD415-CD5D-456C-8F4E-BED803350AFB}" type="presParOf" srcId="{03E84096-E5C6-491C-9BF7-2706BA90EFA4}" destId="{83430B98-C4DB-4F4C-AF33-67AA2A8486A2}" srcOrd="1" destOrd="0" presId="urn:microsoft.com/office/officeart/2005/8/layout/venn1"/>
    <dgm:cxn modelId="{F65910D7-4807-44B3-A117-9BE194F4C05B}" type="presParOf" srcId="{03E84096-E5C6-491C-9BF7-2706BA90EFA4}" destId="{9F3D1BCE-D46A-4C23-875A-59E0A75450A7}" srcOrd="2" destOrd="0" presId="urn:microsoft.com/office/officeart/2005/8/layout/venn1"/>
    <dgm:cxn modelId="{768E65D8-BC70-421E-8742-5C3436C451E6}" type="presParOf" srcId="{03E84096-E5C6-491C-9BF7-2706BA90EFA4}" destId="{BE31CB01-4C8B-4419-9795-BDF3C0C5157D}" srcOrd="3" destOrd="0" presId="urn:microsoft.com/office/officeart/2005/8/layout/venn1"/>
    <dgm:cxn modelId="{A8BA484B-B48B-4118-AACE-639A92444C5C}" type="presParOf" srcId="{03E84096-E5C6-491C-9BF7-2706BA90EFA4}" destId="{418376A4-F905-4478-9B65-C832498A64B3}" srcOrd="4" destOrd="0" presId="urn:microsoft.com/office/officeart/2005/8/layout/venn1"/>
    <dgm:cxn modelId="{9E48D5DF-FDD9-47FA-8560-FF1709202CD6}" type="presParOf" srcId="{03E84096-E5C6-491C-9BF7-2706BA90EFA4}" destId="{819BA408-A546-4017-86AB-C020B2E5A4DA}" srcOrd="5" destOrd="0" presId="urn:microsoft.com/office/officeart/2005/8/layout/venn1"/>
    <dgm:cxn modelId="{117B80CA-E035-4C2C-94A6-CB4FEE0EF8A9}" type="presParOf" srcId="{03E84096-E5C6-491C-9BF7-2706BA90EFA4}" destId="{5A96D3BD-7036-483C-AFD3-D94AF20731A3}" srcOrd="6" destOrd="0" presId="urn:microsoft.com/office/officeart/2005/8/layout/venn1"/>
    <dgm:cxn modelId="{D98DFCCA-DD24-46AE-BF66-74361D62C802}" type="presParOf" srcId="{03E84096-E5C6-491C-9BF7-2706BA90EFA4}" destId="{E891F99E-1C34-4AB2-B087-AB76DF5B32E6}" srcOrd="7" destOrd="0" presId="urn:microsoft.com/office/officeart/2005/8/layout/venn1"/>
    <dgm:cxn modelId="{74448E24-2A46-4604-B9F7-D36B8EBF16EC}" type="presParOf" srcId="{03E84096-E5C6-491C-9BF7-2706BA90EFA4}" destId="{DC1C8B9D-812A-40DB-B959-EBA30F296A93}" srcOrd="8" destOrd="0" presId="urn:microsoft.com/office/officeart/2005/8/layout/venn1"/>
    <dgm:cxn modelId="{14B3B416-D317-43D6-8533-729777BACA2E}" type="presParOf" srcId="{03E84096-E5C6-491C-9BF7-2706BA90EFA4}" destId="{38E4F66B-D959-4DA0-AE0E-1E1E140A8BA1}" srcOrd="9" destOrd="0" presId="urn:microsoft.com/office/officeart/2005/8/layout/venn1"/>
    <dgm:cxn modelId="{AE688C8B-8413-4B7C-ABBE-55B1581F0191}" type="presParOf" srcId="{03E84096-E5C6-491C-9BF7-2706BA90EFA4}" destId="{C346DD9D-7652-4E81-8A7B-D8A6A37C9259}" srcOrd="10" destOrd="0" presId="urn:microsoft.com/office/officeart/2005/8/layout/venn1"/>
    <dgm:cxn modelId="{84AF2EA4-C1C9-473A-9EE5-3C6F7E53B038}" type="presParOf" srcId="{03E84096-E5C6-491C-9BF7-2706BA90EFA4}" destId="{1577F9B1-593D-4526-AC56-72277B4156A3}" srcOrd="11" destOrd="0" presId="urn:microsoft.com/office/officeart/2005/8/layout/venn1"/>
    <dgm:cxn modelId="{AE924D4B-9FEA-45D7-952D-2E7106682E9D}" type="presParOf" srcId="{03E84096-E5C6-491C-9BF7-2706BA90EFA4}" destId="{F7D3432E-F36D-4C85-B7A8-D295FFA6A360}" srcOrd="12" destOrd="0" presId="urn:microsoft.com/office/officeart/2005/8/layout/venn1"/>
    <dgm:cxn modelId="{BF0086A5-FE00-462A-A288-B59FD2CA1A57}" type="presParOf" srcId="{03E84096-E5C6-491C-9BF7-2706BA90EFA4}" destId="{C43F5242-5793-448E-9E3A-9DD99B7C0698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2F9429-C8D4-406E-8B4B-C60EC87C5CCB}">
      <dsp:nvSpPr>
        <dsp:cNvPr id="0" name=""/>
        <dsp:cNvSpPr/>
      </dsp:nvSpPr>
      <dsp:spPr>
        <a:xfrm>
          <a:off x="3233733" y="1107850"/>
          <a:ext cx="1419232" cy="141940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A7571E2-A15F-41C0-B580-D1C5622C8CCE}">
      <dsp:nvSpPr>
        <dsp:cNvPr id="0" name=""/>
        <dsp:cNvSpPr/>
      </dsp:nvSpPr>
      <dsp:spPr>
        <a:xfrm>
          <a:off x="3130248" y="0"/>
          <a:ext cx="1626203" cy="8702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Przywództwo i zachowania w organizacji</a:t>
          </a:r>
        </a:p>
      </dsp:txBody>
      <dsp:txXfrm>
        <a:off x="3130248" y="0"/>
        <a:ext cx="1626203" cy="870267"/>
      </dsp:txXfrm>
    </dsp:sp>
    <dsp:sp modelId="{A86B395B-EB1B-4713-9111-301070893E28}">
      <dsp:nvSpPr>
        <dsp:cNvPr id="0" name=""/>
        <dsp:cNvSpPr/>
      </dsp:nvSpPr>
      <dsp:spPr>
        <a:xfrm>
          <a:off x="3650041" y="1308012"/>
          <a:ext cx="1419232" cy="1419406"/>
        </a:xfrm>
        <a:prstGeom prst="ellipse">
          <a:avLst/>
        </a:prstGeom>
        <a:solidFill>
          <a:schemeClr val="accent5">
            <a:alpha val="50000"/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535D4BE-D120-4F69-8280-66FE355AE637}">
      <dsp:nvSpPr>
        <dsp:cNvPr id="0" name=""/>
        <dsp:cNvSpPr/>
      </dsp:nvSpPr>
      <dsp:spPr>
        <a:xfrm>
          <a:off x="5244313" y="826754"/>
          <a:ext cx="1537501" cy="9572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Statystyka i analiza decyzji</a:t>
          </a:r>
        </a:p>
      </dsp:txBody>
      <dsp:txXfrm>
        <a:off x="5244313" y="826754"/>
        <a:ext cx="1537501" cy="957294"/>
      </dsp:txXfrm>
    </dsp:sp>
    <dsp:sp modelId="{78DE6E27-D904-4584-A802-FD0B3E2C53A8}">
      <dsp:nvSpPr>
        <dsp:cNvPr id="0" name=""/>
        <dsp:cNvSpPr/>
      </dsp:nvSpPr>
      <dsp:spPr>
        <a:xfrm>
          <a:off x="3752344" y="1758375"/>
          <a:ext cx="1419232" cy="1419406"/>
        </a:xfrm>
        <a:prstGeom prst="ellipse">
          <a:avLst/>
        </a:prstGeom>
        <a:solidFill>
          <a:schemeClr val="accent5">
            <a:alpha val="50000"/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1ED00F7-54EC-4B67-B25E-01E55745758C}">
      <dsp:nvSpPr>
        <dsp:cNvPr id="0" name=""/>
        <dsp:cNvSpPr/>
      </dsp:nvSpPr>
      <dsp:spPr>
        <a:xfrm>
          <a:off x="5392149" y="2045128"/>
          <a:ext cx="1507934" cy="10225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Rachunkowość finansowa</a:t>
          </a:r>
        </a:p>
      </dsp:txBody>
      <dsp:txXfrm>
        <a:off x="5392149" y="2045128"/>
        <a:ext cx="1507934" cy="1022564"/>
      </dsp:txXfrm>
    </dsp:sp>
    <dsp:sp modelId="{A6F73A95-7870-4094-AA94-1CBBF64A85AE}">
      <dsp:nvSpPr>
        <dsp:cNvPr id="0" name=""/>
        <dsp:cNvSpPr/>
      </dsp:nvSpPr>
      <dsp:spPr>
        <a:xfrm>
          <a:off x="3464359" y="2119536"/>
          <a:ext cx="1419232" cy="1419406"/>
        </a:xfrm>
        <a:prstGeom prst="ellipse">
          <a:avLst/>
        </a:prstGeom>
        <a:solidFill>
          <a:schemeClr val="accent5">
            <a:alpha val="50000"/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5F5CFC5-03A2-43F7-A8E0-D8F7A2D8CA8A}">
      <dsp:nvSpPr>
        <dsp:cNvPr id="0" name=""/>
        <dsp:cNvSpPr/>
      </dsp:nvSpPr>
      <dsp:spPr>
        <a:xfrm>
          <a:off x="4741668" y="3415800"/>
          <a:ext cx="1626203" cy="9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Audyt i kontrola wewnętrzna</a:t>
          </a:r>
        </a:p>
      </dsp:txBody>
      <dsp:txXfrm>
        <a:off x="4741668" y="3415800"/>
        <a:ext cx="1626203" cy="935537"/>
      </dsp:txXfrm>
    </dsp:sp>
    <dsp:sp modelId="{ABA8DB2D-D18D-41B9-BE8C-DAF88E6B7F84}">
      <dsp:nvSpPr>
        <dsp:cNvPr id="0" name=""/>
        <dsp:cNvSpPr/>
      </dsp:nvSpPr>
      <dsp:spPr>
        <a:xfrm>
          <a:off x="3003108" y="2119536"/>
          <a:ext cx="1419232" cy="1419406"/>
        </a:xfrm>
        <a:prstGeom prst="ellipse">
          <a:avLst/>
        </a:prstGeom>
        <a:solidFill>
          <a:schemeClr val="accent5">
            <a:alpha val="50000"/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7E9B2F6-9835-429E-B5A7-BDCD902E59E5}">
      <dsp:nvSpPr>
        <dsp:cNvPr id="0" name=""/>
        <dsp:cNvSpPr/>
      </dsp:nvSpPr>
      <dsp:spPr>
        <a:xfrm>
          <a:off x="1518827" y="3415800"/>
          <a:ext cx="1626203" cy="9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Negocjacje </a:t>
          </a:r>
        </a:p>
      </dsp:txBody>
      <dsp:txXfrm>
        <a:off x="1518827" y="3415800"/>
        <a:ext cx="1626203" cy="935537"/>
      </dsp:txXfrm>
    </dsp:sp>
    <dsp:sp modelId="{8E3B0B9F-2810-46B0-9989-1123BD17B606}">
      <dsp:nvSpPr>
        <dsp:cNvPr id="0" name=""/>
        <dsp:cNvSpPr/>
      </dsp:nvSpPr>
      <dsp:spPr>
        <a:xfrm>
          <a:off x="2715122" y="1758375"/>
          <a:ext cx="1419232" cy="1419406"/>
        </a:xfrm>
        <a:prstGeom prst="ellipse">
          <a:avLst/>
        </a:prstGeom>
        <a:solidFill>
          <a:schemeClr val="accent5">
            <a:alpha val="50000"/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8B2292-72D4-4633-A294-FA1F71DA5D83}">
      <dsp:nvSpPr>
        <dsp:cNvPr id="0" name=""/>
        <dsp:cNvSpPr/>
      </dsp:nvSpPr>
      <dsp:spPr>
        <a:xfrm>
          <a:off x="986615" y="2045128"/>
          <a:ext cx="1507934" cy="10225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Pozyskiwanie finansowania zewnętrznego przez szpitale</a:t>
          </a:r>
        </a:p>
      </dsp:txBody>
      <dsp:txXfrm>
        <a:off x="986615" y="2045128"/>
        <a:ext cx="1507934" cy="1022564"/>
      </dsp:txXfrm>
    </dsp:sp>
    <dsp:sp modelId="{74A4B212-FA82-4961-9A91-855234FEE165}">
      <dsp:nvSpPr>
        <dsp:cNvPr id="0" name=""/>
        <dsp:cNvSpPr/>
      </dsp:nvSpPr>
      <dsp:spPr>
        <a:xfrm>
          <a:off x="2817425" y="1308012"/>
          <a:ext cx="1419232" cy="1419406"/>
        </a:xfrm>
        <a:prstGeom prst="ellipse">
          <a:avLst/>
        </a:prstGeom>
        <a:solidFill>
          <a:schemeClr val="accent5">
            <a:alpha val="50000"/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FFBD09F-5D44-49CD-8778-6467A799EC3A}">
      <dsp:nvSpPr>
        <dsp:cNvPr id="0" name=""/>
        <dsp:cNvSpPr/>
      </dsp:nvSpPr>
      <dsp:spPr>
        <a:xfrm>
          <a:off x="1104885" y="826754"/>
          <a:ext cx="1537501" cy="9572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kern="1200"/>
            <a:t>HTA</a:t>
          </a:r>
        </a:p>
      </dsp:txBody>
      <dsp:txXfrm>
        <a:off x="1104885" y="826754"/>
        <a:ext cx="1537501" cy="957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D310C-8837-4C01-B5E7-C97E742077EF}">
      <dsp:nvSpPr>
        <dsp:cNvPr id="0" name=""/>
        <dsp:cNvSpPr/>
      </dsp:nvSpPr>
      <dsp:spPr>
        <a:xfrm>
          <a:off x="3233733" y="1107850"/>
          <a:ext cx="1419232" cy="141940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3430B98-C4DB-4F4C-AF33-67AA2A8486A2}">
      <dsp:nvSpPr>
        <dsp:cNvPr id="0" name=""/>
        <dsp:cNvSpPr/>
      </dsp:nvSpPr>
      <dsp:spPr>
        <a:xfrm>
          <a:off x="3130248" y="0"/>
          <a:ext cx="1626203" cy="8702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/>
            <a:t>Zdrowie publiczne</a:t>
          </a:r>
        </a:p>
      </dsp:txBody>
      <dsp:txXfrm>
        <a:off x="3130248" y="0"/>
        <a:ext cx="1626203" cy="870267"/>
      </dsp:txXfrm>
    </dsp:sp>
    <dsp:sp modelId="{9F3D1BCE-D46A-4C23-875A-59E0A75450A7}">
      <dsp:nvSpPr>
        <dsp:cNvPr id="0" name=""/>
        <dsp:cNvSpPr/>
      </dsp:nvSpPr>
      <dsp:spPr>
        <a:xfrm>
          <a:off x="3650041" y="1308012"/>
          <a:ext cx="1419232" cy="1419406"/>
        </a:xfrm>
        <a:prstGeom prst="ellipse">
          <a:avLst/>
        </a:prstGeom>
        <a:solidFill>
          <a:schemeClr val="accent5">
            <a:alpha val="50000"/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E31CB01-4C8B-4419-9795-BDF3C0C5157D}">
      <dsp:nvSpPr>
        <dsp:cNvPr id="0" name=""/>
        <dsp:cNvSpPr/>
      </dsp:nvSpPr>
      <dsp:spPr>
        <a:xfrm>
          <a:off x="5244313" y="826754"/>
          <a:ext cx="1537501" cy="9572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/>
            <a:t>Marketing i komunikacja w ochronie zdrowia</a:t>
          </a:r>
        </a:p>
      </dsp:txBody>
      <dsp:txXfrm>
        <a:off x="5244313" y="826754"/>
        <a:ext cx="1537501" cy="957294"/>
      </dsp:txXfrm>
    </dsp:sp>
    <dsp:sp modelId="{418376A4-F905-4478-9B65-C832498A64B3}">
      <dsp:nvSpPr>
        <dsp:cNvPr id="0" name=""/>
        <dsp:cNvSpPr/>
      </dsp:nvSpPr>
      <dsp:spPr>
        <a:xfrm>
          <a:off x="3752344" y="1758375"/>
          <a:ext cx="1419232" cy="1419406"/>
        </a:xfrm>
        <a:prstGeom prst="ellipse">
          <a:avLst/>
        </a:prstGeom>
        <a:solidFill>
          <a:schemeClr val="accent5">
            <a:alpha val="50000"/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19BA408-A546-4017-86AB-C020B2E5A4DA}">
      <dsp:nvSpPr>
        <dsp:cNvPr id="0" name=""/>
        <dsp:cNvSpPr/>
      </dsp:nvSpPr>
      <dsp:spPr>
        <a:xfrm>
          <a:off x="5392149" y="2045128"/>
          <a:ext cx="1507934" cy="10225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/>
            <a:t>Zarządzanie jakością w ochronie zdrowia</a:t>
          </a:r>
        </a:p>
      </dsp:txBody>
      <dsp:txXfrm>
        <a:off x="5392149" y="2045128"/>
        <a:ext cx="1507934" cy="1022564"/>
      </dsp:txXfrm>
    </dsp:sp>
    <dsp:sp modelId="{5A96D3BD-7036-483C-AFD3-D94AF20731A3}">
      <dsp:nvSpPr>
        <dsp:cNvPr id="0" name=""/>
        <dsp:cNvSpPr/>
      </dsp:nvSpPr>
      <dsp:spPr>
        <a:xfrm>
          <a:off x="3464359" y="2119536"/>
          <a:ext cx="1419232" cy="1419406"/>
        </a:xfrm>
        <a:prstGeom prst="ellipse">
          <a:avLst/>
        </a:prstGeom>
        <a:solidFill>
          <a:schemeClr val="accent5">
            <a:alpha val="50000"/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891F99E-1C34-4AB2-B087-AB76DF5B32E6}">
      <dsp:nvSpPr>
        <dsp:cNvPr id="0" name=""/>
        <dsp:cNvSpPr/>
      </dsp:nvSpPr>
      <dsp:spPr>
        <a:xfrm>
          <a:off x="4741668" y="3415800"/>
          <a:ext cx="1626203" cy="9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Prawne i etyczne aspekty funkcjonowania ochrony zdrowia</a:t>
          </a:r>
        </a:p>
      </dsp:txBody>
      <dsp:txXfrm>
        <a:off x="4741668" y="3415800"/>
        <a:ext cx="1626203" cy="935537"/>
      </dsp:txXfrm>
    </dsp:sp>
    <dsp:sp modelId="{DC1C8B9D-812A-40DB-B959-EBA30F296A93}">
      <dsp:nvSpPr>
        <dsp:cNvPr id="0" name=""/>
        <dsp:cNvSpPr/>
      </dsp:nvSpPr>
      <dsp:spPr>
        <a:xfrm>
          <a:off x="3003108" y="2119536"/>
          <a:ext cx="1419232" cy="1419406"/>
        </a:xfrm>
        <a:prstGeom prst="ellipse">
          <a:avLst/>
        </a:prstGeom>
        <a:solidFill>
          <a:schemeClr val="accent5">
            <a:alpha val="50000"/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8E4F66B-D959-4DA0-AE0E-1E1E140A8BA1}">
      <dsp:nvSpPr>
        <dsp:cNvPr id="0" name=""/>
        <dsp:cNvSpPr/>
      </dsp:nvSpPr>
      <dsp:spPr>
        <a:xfrm>
          <a:off x="1518827" y="3415800"/>
          <a:ext cx="1626203" cy="9355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Zarządzanie podmiotami leczniczymi</a:t>
          </a:r>
        </a:p>
      </dsp:txBody>
      <dsp:txXfrm>
        <a:off x="1518827" y="3415800"/>
        <a:ext cx="1626203" cy="935537"/>
      </dsp:txXfrm>
    </dsp:sp>
    <dsp:sp modelId="{C346DD9D-7652-4E81-8A7B-D8A6A37C9259}">
      <dsp:nvSpPr>
        <dsp:cNvPr id="0" name=""/>
        <dsp:cNvSpPr/>
      </dsp:nvSpPr>
      <dsp:spPr>
        <a:xfrm>
          <a:off x="2715122" y="1758375"/>
          <a:ext cx="1419232" cy="1419406"/>
        </a:xfrm>
        <a:prstGeom prst="ellipse">
          <a:avLst/>
        </a:prstGeom>
        <a:solidFill>
          <a:schemeClr val="accent5">
            <a:alpha val="50000"/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577F9B1-593D-4526-AC56-72277B4156A3}">
      <dsp:nvSpPr>
        <dsp:cNvPr id="0" name=""/>
        <dsp:cNvSpPr/>
      </dsp:nvSpPr>
      <dsp:spPr>
        <a:xfrm>
          <a:off x="986615" y="2045128"/>
          <a:ext cx="1507934" cy="10225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/>
            <a:t>Kontraktowanie świadczeń zdrowotnych</a:t>
          </a:r>
        </a:p>
      </dsp:txBody>
      <dsp:txXfrm>
        <a:off x="986615" y="2045128"/>
        <a:ext cx="1507934" cy="1022564"/>
      </dsp:txXfrm>
    </dsp:sp>
    <dsp:sp modelId="{F7D3432E-F36D-4C85-B7A8-D295FFA6A360}">
      <dsp:nvSpPr>
        <dsp:cNvPr id="0" name=""/>
        <dsp:cNvSpPr/>
      </dsp:nvSpPr>
      <dsp:spPr>
        <a:xfrm>
          <a:off x="2817425" y="1308012"/>
          <a:ext cx="1419232" cy="1419406"/>
        </a:xfrm>
        <a:prstGeom prst="ellipse">
          <a:avLst/>
        </a:prstGeom>
        <a:solidFill>
          <a:schemeClr val="accent5">
            <a:alpha val="50000"/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43F5242-5793-448E-9E3A-9DD99B7C0698}">
      <dsp:nvSpPr>
        <dsp:cNvPr id="0" name=""/>
        <dsp:cNvSpPr/>
      </dsp:nvSpPr>
      <dsp:spPr>
        <a:xfrm>
          <a:off x="1104885" y="826754"/>
          <a:ext cx="1537501" cy="95729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/>
            <a:t>Prawne i organizacyjne aspekty badań klinicznych</a:t>
          </a:r>
        </a:p>
      </dsp:txBody>
      <dsp:txXfrm>
        <a:off x="1104885" y="826754"/>
        <a:ext cx="1537501" cy="957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9C84F-1B82-4FB5-A912-BF1997C3B4F6}" type="datetimeFigureOut">
              <a:rPr lang="pl-PL" smtClean="0"/>
              <a:t>2017-01-24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C72FE-5D1E-475A-9B67-4D7DB3DC3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6142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039" y="280764"/>
            <a:ext cx="2742949" cy="1543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193"/>
            <a:ext cx="7772400" cy="1495769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178" y="-1497184"/>
            <a:ext cx="5099222" cy="509922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772" y="380643"/>
            <a:ext cx="1344333" cy="134357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474" y="380643"/>
            <a:ext cx="1341781" cy="134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512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824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6050" y="365126"/>
            <a:ext cx="58293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49" y="6356351"/>
            <a:ext cx="7886699" cy="365125"/>
          </a:xfrm>
        </p:spPr>
        <p:txBody>
          <a:bodyPr/>
          <a:lstStyle/>
          <a:p>
            <a:r>
              <a:rPr lang="pl-PL" dirty="0"/>
              <a:t>Centrum Kształcenia Podyplomowego WUM</a:t>
            </a:r>
          </a:p>
          <a:p>
            <a:r>
              <a:rPr lang="pl-PL" dirty="0"/>
              <a:t>mba@wum.edu.pl / www.sghwummba.wum.edu.pl</a:t>
            </a:r>
          </a:p>
          <a:p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363" y="-1028820"/>
            <a:ext cx="4094206" cy="4094206"/>
          </a:xfrm>
          <a:prstGeom prst="rect">
            <a:avLst/>
          </a:prstGeom>
        </p:spPr>
      </p:pic>
      <p:cxnSp>
        <p:nvCxnSpPr>
          <p:cNvPr id="8" name="Łącznik prosty 7"/>
          <p:cNvCxnSpPr/>
          <p:nvPr userDrawn="1"/>
        </p:nvCxnSpPr>
        <p:spPr>
          <a:xfrm>
            <a:off x="2686049" y="1586728"/>
            <a:ext cx="5829300" cy="0"/>
          </a:xfrm>
          <a:prstGeom prst="line">
            <a:avLst/>
          </a:prstGeom>
          <a:ln>
            <a:solidFill>
              <a:srgbClr val="138577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Łącznik prosty 9"/>
          <p:cNvCxnSpPr/>
          <p:nvPr userDrawn="1"/>
        </p:nvCxnSpPr>
        <p:spPr>
          <a:xfrm>
            <a:off x="1735093" y="6236987"/>
            <a:ext cx="5829300" cy="0"/>
          </a:xfrm>
          <a:prstGeom prst="line">
            <a:avLst/>
          </a:prstGeom>
          <a:ln>
            <a:solidFill>
              <a:srgbClr val="138577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16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341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340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516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78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23507"/>
            <a:ext cx="9144000" cy="44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4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121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6050" y="365126"/>
            <a:ext cx="58292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A471E5-0B6F-4FCF-AEDC-EC1BBB536998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408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SGH-WUM MBA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w ochronie zdrowia</a:t>
            </a:r>
          </a:p>
        </p:txBody>
      </p:sp>
      <p:cxnSp>
        <p:nvCxnSpPr>
          <p:cNvPr id="4" name="Łącznik prosty 3"/>
          <p:cNvCxnSpPr/>
          <p:nvPr/>
        </p:nvCxnSpPr>
        <p:spPr>
          <a:xfrm>
            <a:off x="1652714" y="4416425"/>
            <a:ext cx="5829300" cy="0"/>
          </a:xfrm>
          <a:prstGeom prst="line">
            <a:avLst/>
          </a:prstGeom>
          <a:ln>
            <a:solidFill>
              <a:srgbClr val="138577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pole tekstowe 4"/>
          <p:cNvSpPr txBox="1"/>
          <p:nvPr/>
        </p:nvSpPr>
        <p:spPr>
          <a:xfrm>
            <a:off x="1657863" y="4652447"/>
            <a:ext cx="5824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Warszawski Uniwersytet Medyczny, Warszawa 24.01.2017</a:t>
            </a:r>
          </a:p>
        </p:txBody>
      </p:sp>
    </p:spTree>
    <p:extLst>
      <p:ext uri="{BB962C8B-B14F-4D97-AF65-F5344CB8AC3E}">
        <p14:creationId xmlns:p14="http://schemas.microsoft.com/office/powerpoint/2010/main" val="278904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Dla kogo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właściciele małych, dużych i średnich przedsiębiorstw</a:t>
            </a:r>
          </a:p>
          <a:p>
            <a:r>
              <a:rPr lang="pl-PL" dirty="0"/>
              <a:t>menedżerów, którzy chcą podnieść swoje kwalifikacje</a:t>
            </a:r>
          </a:p>
          <a:p>
            <a:r>
              <a:rPr lang="pl-PL" dirty="0"/>
              <a:t>kadry kierowniczej w prywatnych i publicznych placówkach ochrony zdrowia</a:t>
            </a:r>
          </a:p>
          <a:p>
            <a:r>
              <a:rPr lang="pl-PL" dirty="0"/>
              <a:t>samorządowcy i pracownicy administracji centralnej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Centrum Kształcenia Podyplomowego WUM</a:t>
            </a:r>
          </a:p>
          <a:p>
            <a:r>
              <a:rPr lang="pl-PL" dirty="0"/>
              <a:t>mba@wum.edu.pl / www.sghwummba.wum.edu.pl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033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Sylwetka absolwenta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potrafi kierować podmiotem funkcjonującym w systemie ochrony zdrowia</a:t>
            </a:r>
          </a:p>
          <a:p>
            <a:r>
              <a:rPr lang="pl-PL" dirty="0"/>
              <a:t>podejmuje decyzje menedżerskie</a:t>
            </a:r>
          </a:p>
          <a:p>
            <a:r>
              <a:rPr lang="pl-PL" dirty="0"/>
              <a:t>porusza się w przestrzeni ICT</a:t>
            </a:r>
          </a:p>
          <a:p>
            <a:r>
              <a:rPr lang="pl-PL" dirty="0"/>
              <a:t>posiada niezbędne kompetencje społeczne</a:t>
            </a:r>
          </a:p>
          <a:p>
            <a:r>
              <a:rPr lang="pl-PL" dirty="0"/>
              <a:t>akceptuje, że ochrona zdrowia to dobro publiczne, ale również rozumie mechanizmy rynkowe w tym obszarze</a:t>
            </a:r>
          </a:p>
          <a:p>
            <a:r>
              <a:rPr lang="pl-PL" dirty="0"/>
              <a:t>zna realia ochrony zdrowia, w tym szczególnie aspekty społeczne i etyczne.</a:t>
            </a:r>
          </a:p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Centrum Kształcenia Podyplomowego WUM</a:t>
            </a:r>
          </a:p>
          <a:p>
            <a:r>
              <a:rPr lang="pl-PL" dirty="0"/>
              <a:t>mba@wum.edu.pl / www.sghwummba.wum.edu.pl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780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Program – SGH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014826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Centrum Kształcenia Podyplomowego WUM</a:t>
            </a:r>
          </a:p>
          <a:p>
            <a:r>
              <a:rPr lang="pl-PL" dirty="0"/>
              <a:t>mba@wum.edu.pl / www.sghwummba.wum.edu.pl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5020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Program - WUM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611261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Centrum Kształcenia Podyplomowego WUM</a:t>
            </a:r>
          </a:p>
          <a:p>
            <a:r>
              <a:rPr lang="pl-PL" dirty="0"/>
              <a:t>mba@wum.edu.pl / www.sghwummba.wum.edu.pl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094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Wykładowcy min.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prof. n. med. Bolesław Samoliński</a:t>
            </a:r>
          </a:p>
          <a:p>
            <a:pPr lvl="1"/>
            <a:r>
              <a:rPr lang="pl-PL" dirty="0"/>
              <a:t>Zdrowie publiczne</a:t>
            </a:r>
          </a:p>
          <a:p>
            <a:r>
              <a:rPr lang="pl-PL" dirty="0"/>
              <a:t>prof. </a:t>
            </a:r>
            <a:r>
              <a:rPr lang="pl-PL" dirty="0" err="1"/>
              <a:t>nadzw</a:t>
            </a:r>
            <a:r>
              <a:rPr lang="pl-PL" dirty="0"/>
              <a:t>. SAN Justyna Zajdel </a:t>
            </a:r>
          </a:p>
          <a:p>
            <a:pPr lvl="1"/>
            <a:r>
              <a:rPr lang="pl-PL" dirty="0"/>
              <a:t>Prawne i etyczne aspekty funkcjonowania ochrony zdrowia</a:t>
            </a:r>
          </a:p>
          <a:p>
            <a:r>
              <a:rPr lang="pl-PL" dirty="0"/>
              <a:t>dr n. med. Stanisław Borkowski </a:t>
            </a:r>
          </a:p>
          <a:p>
            <a:pPr lvl="1"/>
            <a:r>
              <a:rPr lang="pl-PL" dirty="0"/>
              <a:t>Zarządzanie podmiotami leczniczymi</a:t>
            </a:r>
          </a:p>
          <a:p>
            <a:r>
              <a:rPr lang="pl-PL" dirty="0"/>
              <a:t>dr hab. n. med. Maciej </a:t>
            </a:r>
            <a:r>
              <a:rPr lang="pl-PL" dirty="0" err="1"/>
              <a:t>Siński</a:t>
            </a:r>
            <a:endParaRPr lang="pl-PL" dirty="0"/>
          </a:p>
          <a:p>
            <a:pPr lvl="1"/>
            <a:r>
              <a:rPr lang="pl-PL" dirty="0"/>
              <a:t>Prawne i organizacyjne aspekty badań klinicznych</a:t>
            </a:r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1"/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Centrum Kształcenia Podyplomowego WUM</a:t>
            </a:r>
          </a:p>
          <a:p>
            <a:r>
              <a:rPr lang="pl-PL" dirty="0"/>
              <a:t>mba@wum.edu.pl / www.sghwummba.wum.edu.pl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852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-153430"/>
            <a:ext cx="9385300" cy="722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1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l-PL" dirty="0"/>
              <a:t>Rekrutacja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sz="3600" dirty="0">
                <a:solidFill>
                  <a:srgbClr val="11655C"/>
                </a:solidFill>
              </a:rPr>
              <a:t>Nabór trwa </a:t>
            </a:r>
          </a:p>
          <a:p>
            <a:pPr marL="0" indent="0" algn="ctr">
              <a:buNone/>
            </a:pPr>
            <a:r>
              <a:rPr lang="pl-PL" sz="3600" dirty="0">
                <a:solidFill>
                  <a:srgbClr val="11655C"/>
                </a:solidFill>
              </a:rPr>
              <a:t>Planowane rozpoczęcie programu </a:t>
            </a:r>
            <a:br>
              <a:rPr lang="pl-PL" sz="3600" dirty="0">
                <a:solidFill>
                  <a:srgbClr val="11655C"/>
                </a:solidFill>
              </a:rPr>
            </a:br>
            <a:r>
              <a:rPr lang="pl-PL" sz="3600" dirty="0">
                <a:solidFill>
                  <a:srgbClr val="11655C"/>
                </a:solidFill>
              </a:rPr>
              <a:t>I kwartał 2017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Centrum Kształcenia Podyplomowego WUM</a:t>
            </a:r>
          </a:p>
          <a:p>
            <a:r>
              <a:rPr lang="pl-PL" dirty="0"/>
              <a:t>mba@wum.edu.pl / www.sghwummba.wum.edu.pl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8079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16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337</Words>
  <Application>Microsoft Office PowerPoint</Application>
  <PresentationFormat>Pokaz na ekranie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2" baseType="lpstr">
      <vt:lpstr>Arial</vt:lpstr>
      <vt:lpstr>Calibri</vt:lpstr>
      <vt:lpstr>Motyw pakietu Office</vt:lpstr>
      <vt:lpstr>SGH-WUM MBA</vt:lpstr>
      <vt:lpstr>Dla kogo</vt:lpstr>
      <vt:lpstr>Sylwetka absolwenta</vt:lpstr>
      <vt:lpstr>Program – SGH</vt:lpstr>
      <vt:lpstr>Program - WUM</vt:lpstr>
      <vt:lpstr>Wykładowcy min.</vt:lpstr>
      <vt:lpstr>Prezentacja programu PowerPoint</vt:lpstr>
      <vt:lpstr>Rekrutacja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SGH-WUM MBA</dc:title>
  <dc:creator>Artur Białoszewski</dc:creator>
  <cp:lastModifiedBy>Artur Białoszewski</cp:lastModifiedBy>
  <cp:revision>8</cp:revision>
  <dcterms:created xsi:type="dcterms:W3CDTF">2017-01-23T14:37:35Z</dcterms:created>
  <dcterms:modified xsi:type="dcterms:W3CDTF">2017-01-24T10:04:16Z</dcterms:modified>
</cp:coreProperties>
</file>